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5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6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7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68" r:id="rId2"/>
    <p:sldMasterId id="2147483792" r:id="rId3"/>
    <p:sldMasterId id="2147483816" r:id="rId4"/>
    <p:sldMasterId id="2147483840" r:id="rId5"/>
    <p:sldMasterId id="2147483912" r:id="rId6"/>
    <p:sldMasterId id="2147483936" r:id="rId7"/>
    <p:sldMasterId id="2147483960" r:id="rId8"/>
  </p:sldMasterIdLst>
  <p:notesMasterIdLst>
    <p:notesMasterId r:id="rId35"/>
  </p:notesMasterIdLst>
  <p:sldIdLst>
    <p:sldId id="270" r:id="rId9"/>
    <p:sldId id="380" r:id="rId10"/>
    <p:sldId id="345" r:id="rId11"/>
    <p:sldId id="403" r:id="rId12"/>
    <p:sldId id="306" r:id="rId13"/>
    <p:sldId id="399" r:id="rId14"/>
    <p:sldId id="400" r:id="rId15"/>
    <p:sldId id="348" r:id="rId16"/>
    <p:sldId id="349" r:id="rId17"/>
    <p:sldId id="350" r:id="rId18"/>
    <p:sldId id="383" r:id="rId19"/>
    <p:sldId id="352" r:id="rId20"/>
    <p:sldId id="353" r:id="rId21"/>
    <p:sldId id="360" r:id="rId22"/>
    <p:sldId id="387" r:id="rId23"/>
    <p:sldId id="384" r:id="rId24"/>
    <p:sldId id="396" r:id="rId25"/>
    <p:sldId id="370" r:id="rId26"/>
    <p:sldId id="371" r:id="rId27"/>
    <p:sldId id="356" r:id="rId28"/>
    <p:sldId id="358" r:id="rId29"/>
    <p:sldId id="385" r:id="rId30"/>
    <p:sldId id="386" r:id="rId31"/>
    <p:sldId id="372" r:id="rId32"/>
    <p:sldId id="373" r:id="rId33"/>
    <p:sldId id="375" r:id="rId34"/>
  </p:sldIdLst>
  <p:sldSz cx="12192000" cy="6858000"/>
  <p:notesSz cx="6797675" cy="9928225"/>
  <p:defaultTextStyle>
    <a:defPPr>
      <a:defRPr lang="en-US"/>
    </a:defPPr>
    <a:lvl1pPr marL="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>
          <p15:clr>
            <a:srgbClr val="A4A3A4"/>
          </p15:clr>
        </p15:guide>
        <p15:guide id="2" pos="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009999"/>
    <a:srgbClr val="66CC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2" autoAdjust="0"/>
    <p:restoredTop sz="91119" autoAdjust="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672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F7418-1657-4849-A137-CF975CDFB9FC}" type="doc">
      <dgm:prSet loTypeId="urn:microsoft.com/office/officeart/2005/8/layout/hList7#1" loCatId="process" qsTypeId="urn:microsoft.com/office/officeart/2005/8/quickstyle/simple1" qsCatId="simple" csTypeId="urn:microsoft.com/office/officeart/2005/8/colors/colorful5" csCatId="colorful" phldr="1"/>
      <dgm:spPr/>
    </dgm:pt>
    <dgm:pt modelId="{CE1E604F-65B9-44AD-B246-6D5DCE9BA42A}">
      <dgm:prSet phldrT="[Text]"/>
      <dgm:spPr/>
      <dgm:t>
        <a:bodyPr/>
        <a:lstStyle/>
        <a:p>
          <a:pPr algn="ctr"/>
          <a:r>
            <a:rPr lang="en-AU" sz="1600" b="1" dirty="0" smtClean="0"/>
            <a:t>SOCIAL</a:t>
          </a:r>
          <a:endParaRPr lang="en-AU" sz="1600" b="1" dirty="0"/>
        </a:p>
      </dgm:t>
    </dgm:pt>
    <dgm:pt modelId="{55588217-F97C-4CDE-B191-9C21439DC3BC}" type="parTrans" cxnId="{77E7531E-0AA2-498F-BC98-6EAB698B753C}">
      <dgm:prSet/>
      <dgm:spPr/>
      <dgm:t>
        <a:bodyPr/>
        <a:lstStyle/>
        <a:p>
          <a:endParaRPr lang="en-AU"/>
        </a:p>
      </dgm:t>
    </dgm:pt>
    <dgm:pt modelId="{25267237-D999-4F5C-8DC4-7C707438F2F4}" type="sibTrans" cxnId="{77E7531E-0AA2-498F-BC98-6EAB698B753C}">
      <dgm:prSet/>
      <dgm:spPr/>
      <dgm:t>
        <a:bodyPr/>
        <a:lstStyle/>
        <a:p>
          <a:endParaRPr lang="en-AU"/>
        </a:p>
      </dgm:t>
    </dgm:pt>
    <dgm:pt modelId="{3B11E650-1D64-4802-B58E-B104913735D4}">
      <dgm:prSet phldrT="[Text]"/>
      <dgm:spPr/>
      <dgm:t>
        <a:bodyPr/>
        <a:lstStyle/>
        <a:p>
          <a:pPr algn="l"/>
          <a:r>
            <a:rPr lang="en-AU" sz="1600" dirty="0" smtClean="0"/>
            <a:t>  </a:t>
          </a:r>
          <a:r>
            <a:rPr lang="en-AU" sz="1600" b="1" dirty="0" smtClean="0"/>
            <a:t>PHYSICAL</a:t>
          </a:r>
          <a:endParaRPr lang="en-AU" sz="1600" b="1" dirty="0"/>
        </a:p>
      </dgm:t>
    </dgm:pt>
    <dgm:pt modelId="{08FBC022-C6DE-445B-8C08-958C1ECCCAF3}" type="parTrans" cxnId="{73D18BB6-ED2E-4999-A1F4-E03F9BFDB354}">
      <dgm:prSet/>
      <dgm:spPr/>
      <dgm:t>
        <a:bodyPr/>
        <a:lstStyle/>
        <a:p>
          <a:endParaRPr lang="en-AU"/>
        </a:p>
      </dgm:t>
    </dgm:pt>
    <dgm:pt modelId="{41543C79-E945-4B72-9F79-61A540F47F99}" type="sibTrans" cxnId="{73D18BB6-ED2E-4999-A1F4-E03F9BFDB354}">
      <dgm:prSet/>
      <dgm:spPr/>
      <dgm:t>
        <a:bodyPr/>
        <a:lstStyle/>
        <a:p>
          <a:endParaRPr lang="en-AU"/>
        </a:p>
      </dgm:t>
    </dgm:pt>
    <dgm:pt modelId="{A83A01D2-0F60-42A7-841F-BC7F3FAD3540}">
      <dgm:prSet phldrT="[Text]"/>
      <dgm:spPr/>
      <dgm:t>
        <a:bodyPr/>
        <a:lstStyle/>
        <a:p>
          <a:r>
            <a:rPr lang="en-AU" sz="1700" b="1" dirty="0" smtClean="0"/>
            <a:t>SERVICES</a:t>
          </a:r>
          <a:endParaRPr lang="en-AU" sz="1700" b="1" dirty="0"/>
        </a:p>
      </dgm:t>
    </dgm:pt>
    <dgm:pt modelId="{07C5B8B9-FBEA-42FE-9039-60F3B212A332}" type="parTrans" cxnId="{DFBA73AC-197A-454F-9C4D-C6ED21C6F454}">
      <dgm:prSet/>
      <dgm:spPr/>
      <dgm:t>
        <a:bodyPr/>
        <a:lstStyle/>
        <a:p>
          <a:endParaRPr lang="en-AU"/>
        </a:p>
      </dgm:t>
    </dgm:pt>
    <dgm:pt modelId="{43B58CFE-D5AA-467F-8939-FDF8945B040F}" type="sibTrans" cxnId="{DFBA73AC-197A-454F-9C4D-C6ED21C6F454}">
      <dgm:prSet/>
      <dgm:spPr/>
      <dgm:t>
        <a:bodyPr/>
        <a:lstStyle/>
        <a:p>
          <a:endParaRPr lang="en-AU"/>
        </a:p>
      </dgm:t>
    </dgm:pt>
    <dgm:pt modelId="{45079C96-D75C-4FEA-A206-98943DC96B7E}">
      <dgm:prSet phldrT="[Text]" custT="1"/>
      <dgm:spPr/>
      <dgm:t>
        <a:bodyPr/>
        <a:lstStyle/>
        <a:p>
          <a:pPr algn="l"/>
          <a:r>
            <a:rPr lang="en-AU" sz="1700" dirty="0" err="1" smtClean="0"/>
            <a:t>Walkability</a:t>
          </a:r>
          <a:r>
            <a:rPr lang="en-AU" sz="1700" dirty="0" smtClean="0"/>
            <a:t> – </a:t>
          </a:r>
          <a:r>
            <a:rPr lang="en-AU" sz="1700" dirty="0" err="1" smtClean="0"/>
            <a:t>esp</a:t>
          </a:r>
          <a:r>
            <a:rPr lang="en-AU" sz="1700" dirty="0" smtClean="0"/>
            <a:t> in pockets of disadvantage</a:t>
          </a:r>
          <a:endParaRPr lang="en-AU" sz="1700" dirty="0"/>
        </a:p>
      </dgm:t>
    </dgm:pt>
    <dgm:pt modelId="{BAFA4239-FDB8-4132-8CD3-C68C16097E14}" type="parTrans" cxnId="{6BD5EBC6-D47E-40D1-B956-7D921BD9BC9E}">
      <dgm:prSet/>
      <dgm:spPr/>
      <dgm:t>
        <a:bodyPr/>
        <a:lstStyle/>
        <a:p>
          <a:endParaRPr lang="en-AU"/>
        </a:p>
      </dgm:t>
    </dgm:pt>
    <dgm:pt modelId="{0994F0AD-5DCD-40F5-8985-B2430D2679A9}" type="sibTrans" cxnId="{6BD5EBC6-D47E-40D1-B956-7D921BD9BC9E}">
      <dgm:prSet/>
      <dgm:spPr/>
      <dgm:t>
        <a:bodyPr/>
        <a:lstStyle/>
        <a:p>
          <a:endParaRPr lang="en-AU"/>
        </a:p>
      </dgm:t>
    </dgm:pt>
    <dgm:pt modelId="{1C9BE82A-B976-4A69-B94C-07ED0EB59339}">
      <dgm:prSet phldrT="[Text]"/>
      <dgm:spPr/>
      <dgm:t>
        <a:bodyPr/>
        <a:lstStyle/>
        <a:p>
          <a:pPr algn="l"/>
          <a:endParaRPr lang="en-AU" sz="1200" dirty="0"/>
        </a:p>
      </dgm:t>
    </dgm:pt>
    <dgm:pt modelId="{CDD8CCC8-AAF6-4F83-8BD9-5DE4762E39DA}" type="parTrans" cxnId="{C1E18284-230D-4476-9A09-9A051ACFF994}">
      <dgm:prSet/>
      <dgm:spPr/>
      <dgm:t>
        <a:bodyPr/>
        <a:lstStyle/>
        <a:p>
          <a:endParaRPr lang="en-AU"/>
        </a:p>
      </dgm:t>
    </dgm:pt>
    <dgm:pt modelId="{F753C26B-51DF-41EE-A740-D21314959F56}" type="sibTrans" cxnId="{C1E18284-230D-4476-9A09-9A051ACFF994}">
      <dgm:prSet/>
      <dgm:spPr/>
      <dgm:t>
        <a:bodyPr/>
        <a:lstStyle/>
        <a:p>
          <a:endParaRPr lang="en-AU"/>
        </a:p>
      </dgm:t>
    </dgm:pt>
    <dgm:pt modelId="{A9B81508-E8C8-4B20-B5F6-ECC16956912E}">
      <dgm:prSet phldrT="[Text]" custT="1"/>
      <dgm:spPr/>
      <dgm:t>
        <a:bodyPr/>
        <a:lstStyle/>
        <a:p>
          <a:pPr algn="l"/>
          <a:r>
            <a:rPr lang="en-AU" sz="1700" dirty="0" smtClean="0"/>
            <a:t>Role of stigma</a:t>
          </a:r>
          <a:endParaRPr lang="en-AU" sz="1700" dirty="0"/>
        </a:p>
      </dgm:t>
    </dgm:pt>
    <dgm:pt modelId="{232EA822-2727-4974-9C1C-0266A0CD6CE3}" type="parTrans" cxnId="{4D0E0854-E12E-4003-B770-0DD6F3E1D7BA}">
      <dgm:prSet/>
      <dgm:spPr/>
      <dgm:t>
        <a:bodyPr/>
        <a:lstStyle/>
        <a:p>
          <a:endParaRPr lang="en-AU"/>
        </a:p>
      </dgm:t>
    </dgm:pt>
    <dgm:pt modelId="{FD0FBD49-C76A-4764-9497-E5E714DEFBDA}" type="sibTrans" cxnId="{4D0E0854-E12E-4003-B770-0DD6F3E1D7BA}">
      <dgm:prSet/>
      <dgm:spPr/>
      <dgm:t>
        <a:bodyPr/>
        <a:lstStyle/>
        <a:p>
          <a:endParaRPr lang="en-AU"/>
        </a:p>
      </dgm:t>
    </dgm:pt>
    <dgm:pt modelId="{09D9A9B0-9E72-414D-9146-78DF36AAC4A6}">
      <dgm:prSet phldrT="[Text]"/>
      <dgm:spPr/>
      <dgm:t>
        <a:bodyPr/>
        <a:lstStyle/>
        <a:p>
          <a:r>
            <a:rPr lang="en-AU" b="1" dirty="0" smtClean="0"/>
            <a:t>GOVERNANCE</a:t>
          </a:r>
          <a:endParaRPr lang="en-AU" b="1" dirty="0"/>
        </a:p>
      </dgm:t>
    </dgm:pt>
    <dgm:pt modelId="{76124A8C-872A-4368-BE60-022851C2AD3E}" type="parTrans" cxnId="{63D979F5-1AD7-4057-BDE0-701650043E15}">
      <dgm:prSet/>
      <dgm:spPr/>
      <dgm:t>
        <a:bodyPr/>
        <a:lstStyle/>
        <a:p>
          <a:endParaRPr lang="en-AU"/>
        </a:p>
      </dgm:t>
    </dgm:pt>
    <dgm:pt modelId="{16A75D72-81CE-401F-ABCF-61663AF98B2D}" type="sibTrans" cxnId="{63D979F5-1AD7-4057-BDE0-701650043E15}">
      <dgm:prSet/>
      <dgm:spPr/>
      <dgm:t>
        <a:bodyPr/>
        <a:lstStyle/>
        <a:p>
          <a:endParaRPr lang="en-AU"/>
        </a:p>
      </dgm:t>
    </dgm:pt>
    <dgm:pt modelId="{72574CC0-6D9F-48E3-8BF1-22FDEC0B04F3}">
      <dgm:prSet phldrT="[Text]" custT="1"/>
      <dgm:spPr/>
      <dgm:t>
        <a:bodyPr/>
        <a:lstStyle/>
        <a:p>
          <a:r>
            <a:rPr lang="en-AU" sz="1600" dirty="0" smtClean="0"/>
            <a:t>Explore service models:</a:t>
          </a:r>
          <a:endParaRPr lang="en-AU" sz="1600" dirty="0"/>
        </a:p>
      </dgm:t>
    </dgm:pt>
    <dgm:pt modelId="{D993F0FB-A0DF-4DCB-9701-D2B8724C4301}" type="parTrans" cxnId="{4B382CBB-F8F8-44EC-B646-921DB54CDF9A}">
      <dgm:prSet/>
      <dgm:spPr/>
      <dgm:t>
        <a:bodyPr/>
        <a:lstStyle/>
        <a:p>
          <a:endParaRPr lang="en-AU"/>
        </a:p>
      </dgm:t>
    </dgm:pt>
    <dgm:pt modelId="{ECB456D6-ADD6-4D36-A589-EF193E43A886}" type="sibTrans" cxnId="{4B382CBB-F8F8-44EC-B646-921DB54CDF9A}">
      <dgm:prSet/>
      <dgm:spPr/>
      <dgm:t>
        <a:bodyPr/>
        <a:lstStyle/>
        <a:p>
          <a:endParaRPr lang="en-AU"/>
        </a:p>
      </dgm:t>
    </dgm:pt>
    <dgm:pt modelId="{8B2987E3-A661-4A3B-BA9E-79FE682CB9B8}">
      <dgm:prSet phldrT="[Text]" custT="1"/>
      <dgm:spPr/>
      <dgm:t>
        <a:bodyPr/>
        <a:lstStyle/>
        <a:p>
          <a:r>
            <a:rPr lang="en-AU" sz="1600" dirty="0" smtClean="0"/>
            <a:t> preschools </a:t>
          </a:r>
          <a:r>
            <a:rPr lang="en-AU" sz="1600" dirty="0" err="1" smtClean="0"/>
            <a:t>vs</a:t>
          </a:r>
          <a:r>
            <a:rPr lang="en-AU" sz="1600" dirty="0" smtClean="0"/>
            <a:t> long day care</a:t>
          </a:r>
          <a:endParaRPr lang="en-AU" sz="1600" dirty="0"/>
        </a:p>
      </dgm:t>
    </dgm:pt>
    <dgm:pt modelId="{29E787EA-FE94-4727-A611-80D4DAF530F5}" type="parTrans" cxnId="{40B74C82-E562-49F3-92E1-D1E8C32405FB}">
      <dgm:prSet/>
      <dgm:spPr/>
      <dgm:t>
        <a:bodyPr/>
        <a:lstStyle/>
        <a:p>
          <a:endParaRPr lang="en-AU"/>
        </a:p>
      </dgm:t>
    </dgm:pt>
    <dgm:pt modelId="{6B727BA7-CEBC-4B78-BE71-1154F6416499}" type="sibTrans" cxnId="{40B74C82-E562-49F3-92E1-D1E8C32405FB}">
      <dgm:prSet/>
      <dgm:spPr/>
      <dgm:t>
        <a:bodyPr/>
        <a:lstStyle/>
        <a:p>
          <a:endParaRPr lang="en-AU"/>
        </a:p>
      </dgm:t>
    </dgm:pt>
    <dgm:pt modelId="{5060C20D-6EE4-4662-85D1-6686D9A80079}">
      <dgm:prSet phldrT="[Text]"/>
      <dgm:spPr/>
      <dgm:t>
        <a:bodyPr/>
        <a:lstStyle/>
        <a:p>
          <a:r>
            <a:rPr lang="en-AU" dirty="0" smtClean="0"/>
            <a:t>e.g. C4C/ Best Start in communities</a:t>
          </a:r>
          <a:endParaRPr lang="en-AU" dirty="0"/>
        </a:p>
      </dgm:t>
    </dgm:pt>
    <dgm:pt modelId="{22D1B9C7-E101-488F-B6EF-C0D01D94082E}" type="parTrans" cxnId="{F97C69FA-9596-4C6E-84E5-95C9EE049EFA}">
      <dgm:prSet/>
      <dgm:spPr/>
      <dgm:t>
        <a:bodyPr/>
        <a:lstStyle/>
        <a:p>
          <a:endParaRPr lang="en-AU"/>
        </a:p>
      </dgm:t>
    </dgm:pt>
    <dgm:pt modelId="{B7C3E2BC-99E2-4836-A79B-5E4E14874B31}" type="sibTrans" cxnId="{F97C69FA-9596-4C6E-84E5-95C9EE049EFA}">
      <dgm:prSet/>
      <dgm:spPr/>
      <dgm:t>
        <a:bodyPr/>
        <a:lstStyle/>
        <a:p>
          <a:endParaRPr lang="en-AU"/>
        </a:p>
      </dgm:t>
    </dgm:pt>
    <dgm:pt modelId="{3866B50E-BAD2-42A4-9088-0E7EA3AAE5AD}">
      <dgm:prSet phldrT="[Text]"/>
      <dgm:spPr/>
      <dgm:t>
        <a:bodyPr/>
        <a:lstStyle/>
        <a:p>
          <a:pPr algn="ctr"/>
          <a:r>
            <a:rPr lang="en-AU" sz="1600" b="1" dirty="0" smtClean="0"/>
            <a:t>SES</a:t>
          </a:r>
          <a:endParaRPr lang="en-AU" sz="1600" b="1" dirty="0"/>
        </a:p>
      </dgm:t>
    </dgm:pt>
    <dgm:pt modelId="{A85A5A71-A0B4-430E-8ACD-94288E33F043}" type="parTrans" cxnId="{B15A9346-90CB-4F93-A5B2-1D3B729FEF02}">
      <dgm:prSet/>
      <dgm:spPr/>
      <dgm:t>
        <a:bodyPr/>
        <a:lstStyle/>
        <a:p>
          <a:endParaRPr lang="en-AU"/>
        </a:p>
      </dgm:t>
    </dgm:pt>
    <dgm:pt modelId="{EAC906DC-58CA-4631-AB07-8D580F5A37C2}" type="sibTrans" cxnId="{B15A9346-90CB-4F93-A5B2-1D3B729FEF02}">
      <dgm:prSet/>
      <dgm:spPr/>
      <dgm:t>
        <a:bodyPr/>
        <a:lstStyle/>
        <a:p>
          <a:endParaRPr lang="en-AU"/>
        </a:p>
      </dgm:t>
    </dgm:pt>
    <dgm:pt modelId="{7D6BA0F8-A424-4BAC-AA16-19A661643BFE}">
      <dgm:prSet phldrT="[Text]" custT="1"/>
      <dgm:spPr/>
      <dgm:t>
        <a:bodyPr/>
        <a:lstStyle/>
        <a:p>
          <a:pPr algn="l"/>
          <a:r>
            <a:rPr lang="en-AU" sz="1700" dirty="0" smtClean="0"/>
            <a:t>Gentrification</a:t>
          </a:r>
          <a:endParaRPr lang="en-AU" sz="1700" dirty="0"/>
        </a:p>
      </dgm:t>
    </dgm:pt>
    <dgm:pt modelId="{3616F62B-6700-4D4B-BDD8-75473F28C0BA}" type="parTrans" cxnId="{C54CA277-389F-4A52-9EE1-7F3146579A8D}">
      <dgm:prSet/>
      <dgm:spPr/>
      <dgm:t>
        <a:bodyPr/>
        <a:lstStyle/>
        <a:p>
          <a:endParaRPr lang="en-AU"/>
        </a:p>
      </dgm:t>
    </dgm:pt>
    <dgm:pt modelId="{D84AC3D1-5CC1-4435-98DB-1070B776EEDB}" type="sibTrans" cxnId="{C54CA277-389F-4A52-9EE1-7F3146579A8D}">
      <dgm:prSet/>
      <dgm:spPr/>
      <dgm:t>
        <a:bodyPr/>
        <a:lstStyle/>
        <a:p>
          <a:endParaRPr lang="en-AU"/>
        </a:p>
      </dgm:t>
    </dgm:pt>
    <dgm:pt modelId="{605A12A5-D009-44C0-BC9A-220775708058}">
      <dgm:prSet phldrT="[Text]" custT="1"/>
      <dgm:spPr/>
      <dgm:t>
        <a:bodyPr/>
        <a:lstStyle/>
        <a:p>
          <a:pPr algn="l"/>
          <a:r>
            <a:rPr lang="en-AU" sz="1700" dirty="0" smtClean="0"/>
            <a:t>Where are networks beginning? School, Kinder, Playgroup, Maternal and Child Health?</a:t>
          </a:r>
          <a:endParaRPr lang="en-AU" sz="1700" dirty="0"/>
        </a:p>
      </dgm:t>
    </dgm:pt>
    <dgm:pt modelId="{883934C7-14DB-4524-86EB-610FD4C4FDEA}" type="parTrans" cxnId="{812728FE-BE99-4945-BB7B-703BFE5BA7B7}">
      <dgm:prSet/>
      <dgm:spPr/>
      <dgm:t>
        <a:bodyPr/>
        <a:lstStyle/>
        <a:p>
          <a:endParaRPr lang="en-AU"/>
        </a:p>
      </dgm:t>
    </dgm:pt>
    <dgm:pt modelId="{EB74F702-5B87-4B52-8C15-7B3CED5FA947}" type="sibTrans" cxnId="{812728FE-BE99-4945-BB7B-703BFE5BA7B7}">
      <dgm:prSet/>
      <dgm:spPr/>
      <dgm:t>
        <a:bodyPr/>
        <a:lstStyle/>
        <a:p>
          <a:endParaRPr lang="en-AU"/>
        </a:p>
      </dgm:t>
    </dgm:pt>
    <dgm:pt modelId="{A8CBD09D-E4EC-4B23-80FC-B45D88515C0F}">
      <dgm:prSet phldrT="[Text]" custT="1"/>
      <dgm:spPr/>
      <dgm:t>
        <a:bodyPr/>
        <a:lstStyle/>
        <a:p>
          <a:r>
            <a:rPr lang="en-AU" sz="1600" dirty="0" smtClean="0"/>
            <a:t>Children’s Hubs </a:t>
          </a:r>
          <a:r>
            <a:rPr lang="en-AU" sz="1600" dirty="0" err="1" smtClean="0"/>
            <a:t>vs</a:t>
          </a:r>
          <a:r>
            <a:rPr lang="en-AU" sz="1600" dirty="0" smtClean="0"/>
            <a:t> whole-of-community services</a:t>
          </a:r>
          <a:endParaRPr lang="en-AU" sz="1600" dirty="0"/>
        </a:p>
      </dgm:t>
    </dgm:pt>
    <dgm:pt modelId="{6AA62EE7-3AC9-4B49-B75B-3EF3B64EEE44}" type="parTrans" cxnId="{FCA5111C-D367-419E-99CA-42471C084535}">
      <dgm:prSet/>
      <dgm:spPr/>
      <dgm:t>
        <a:bodyPr/>
        <a:lstStyle/>
        <a:p>
          <a:endParaRPr lang="en-AU"/>
        </a:p>
      </dgm:t>
    </dgm:pt>
    <dgm:pt modelId="{D902194A-CDEB-4D24-AE9B-0E01ED991D1C}" type="sibTrans" cxnId="{FCA5111C-D367-419E-99CA-42471C084535}">
      <dgm:prSet/>
      <dgm:spPr/>
      <dgm:t>
        <a:bodyPr/>
        <a:lstStyle/>
        <a:p>
          <a:endParaRPr lang="en-AU"/>
        </a:p>
      </dgm:t>
    </dgm:pt>
    <dgm:pt modelId="{52D51C38-1AF4-4B79-9156-F37961F997A8}">
      <dgm:prSet phldrT="[Text]" custT="1"/>
      <dgm:spPr/>
      <dgm:t>
        <a:bodyPr/>
        <a:lstStyle/>
        <a:p>
          <a:r>
            <a:rPr lang="en-AU" sz="1600" dirty="0" smtClean="0"/>
            <a:t> Schools as hubs</a:t>
          </a:r>
          <a:endParaRPr lang="en-AU" sz="1600" dirty="0"/>
        </a:p>
      </dgm:t>
    </dgm:pt>
    <dgm:pt modelId="{5110307A-69F6-43BD-9E02-1289CDFD086F}" type="parTrans" cxnId="{DD96A3FB-1FFA-406C-BDA2-FD78F5E3A653}">
      <dgm:prSet/>
      <dgm:spPr/>
      <dgm:t>
        <a:bodyPr/>
        <a:lstStyle/>
        <a:p>
          <a:endParaRPr lang="en-AU"/>
        </a:p>
      </dgm:t>
    </dgm:pt>
    <dgm:pt modelId="{2F452273-2143-49AE-8453-FB860578BF9C}" type="sibTrans" cxnId="{DD96A3FB-1FFA-406C-BDA2-FD78F5E3A653}">
      <dgm:prSet/>
      <dgm:spPr/>
      <dgm:t>
        <a:bodyPr/>
        <a:lstStyle/>
        <a:p>
          <a:endParaRPr lang="en-AU"/>
        </a:p>
      </dgm:t>
    </dgm:pt>
    <dgm:pt modelId="{590EBC83-A6FE-4769-84AF-C291E1836E17}">
      <dgm:prSet phldrT="[Text]" custT="1"/>
      <dgm:spPr/>
      <dgm:t>
        <a:bodyPr/>
        <a:lstStyle/>
        <a:p>
          <a:pPr algn="l"/>
          <a:r>
            <a:rPr lang="en-AU" sz="1700" dirty="0" smtClean="0"/>
            <a:t>Population Growth</a:t>
          </a:r>
          <a:endParaRPr lang="en-AU" sz="1700" dirty="0"/>
        </a:p>
      </dgm:t>
    </dgm:pt>
    <dgm:pt modelId="{A23FA3A0-F77A-4EF6-B6E7-40A3EA193CBE}" type="parTrans" cxnId="{C43CC848-ED39-4872-8B26-0C6180CF0A0F}">
      <dgm:prSet/>
      <dgm:spPr/>
      <dgm:t>
        <a:bodyPr/>
        <a:lstStyle/>
        <a:p>
          <a:endParaRPr lang="en-AU"/>
        </a:p>
      </dgm:t>
    </dgm:pt>
    <dgm:pt modelId="{C6BD9EE1-BFD0-4984-89C8-435BDB913F03}" type="sibTrans" cxnId="{C43CC848-ED39-4872-8B26-0C6180CF0A0F}">
      <dgm:prSet/>
      <dgm:spPr/>
      <dgm:t>
        <a:bodyPr/>
        <a:lstStyle/>
        <a:p>
          <a:endParaRPr lang="en-AU"/>
        </a:p>
      </dgm:t>
    </dgm:pt>
    <dgm:pt modelId="{9D3ACED3-3026-4540-97C4-CC37895E0379}">
      <dgm:prSet phldrT="[Text]"/>
      <dgm:spPr/>
      <dgm:t>
        <a:bodyPr/>
        <a:lstStyle/>
        <a:p>
          <a:r>
            <a:rPr lang="en-AU" dirty="0" smtClean="0"/>
            <a:t>Local vs regional structures </a:t>
          </a:r>
          <a:endParaRPr lang="en-AU" dirty="0"/>
        </a:p>
      </dgm:t>
    </dgm:pt>
    <dgm:pt modelId="{F8B4AC6E-8674-4E98-B7A2-2C91581CC0D7}" type="parTrans" cxnId="{95BF4E2B-E8BD-4B56-B771-02894857AFB0}">
      <dgm:prSet/>
      <dgm:spPr/>
      <dgm:t>
        <a:bodyPr/>
        <a:lstStyle/>
        <a:p>
          <a:endParaRPr lang="en-AU"/>
        </a:p>
      </dgm:t>
    </dgm:pt>
    <dgm:pt modelId="{086B58DD-8C36-41E5-A7B1-B0F596B2EA51}" type="sibTrans" cxnId="{95BF4E2B-E8BD-4B56-B771-02894857AFB0}">
      <dgm:prSet/>
      <dgm:spPr/>
      <dgm:t>
        <a:bodyPr/>
        <a:lstStyle/>
        <a:p>
          <a:endParaRPr lang="en-AU"/>
        </a:p>
      </dgm:t>
    </dgm:pt>
    <dgm:pt modelId="{CC58CA6F-B26B-4245-836E-1A2B1784DDFD}">
      <dgm:prSet phldrT="[Text]" custT="1"/>
      <dgm:spPr/>
      <dgm:t>
        <a:bodyPr/>
        <a:lstStyle/>
        <a:p>
          <a:pPr algn="l"/>
          <a:r>
            <a:rPr lang="en-AU" sz="1700" dirty="0" smtClean="0"/>
            <a:t>Quality and safety of POS e.g. parks</a:t>
          </a:r>
          <a:endParaRPr lang="en-AU" sz="1700" dirty="0"/>
        </a:p>
      </dgm:t>
    </dgm:pt>
    <dgm:pt modelId="{85472FEA-DE20-4BC9-918A-A4DBE353B0EF}" type="parTrans" cxnId="{AF54F8D5-9435-4136-9355-F9185C566547}">
      <dgm:prSet/>
      <dgm:spPr/>
      <dgm:t>
        <a:bodyPr/>
        <a:lstStyle/>
        <a:p>
          <a:endParaRPr lang="en-AU"/>
        </a:p>
      </dgm:t>
    </dgm:pt>
    <dgm:pt modelId="{8707C68C-9246-4067-8D1F-D22E0CBE394C}" type="sibTrans" cxnId="{AF54F8D5-9435-4136-9355-F9185C566547}">
      <dgm:prSet/>
      <dgm:spPr/>
      <dgm:t>
        <a:bodyPr/>
        <a:lstStyle/>
        <a:p>
          <a:endParaRPr lang="en-AU"/>
        </a:p>
      </dgm:t>
    </dgm:pt>
    <dgm:pt modelId="{A67B3CB0-6207-4912-9244-B92D27B1B0FB}">
      <dgm:prSet phldrT="[Text]"/>
      <dgm:spPr/>
      <dgm:t>
        <a:bodyPr/>
        <a:lstStyle/>
        <a:p>
          <a:pPr algn="l"/>
          <a:endParaRPr lang="en-AU" sz="1200" dirty="0"/>
        </a:p>
      </dgm:t>
    </dgm:pt>
    <dgm:pt modelId="{D0228F64-6006-4D4A-BBE9-64B0BA49C0D2}" type="parTrans" cxnId="{2FF0AC24-6939-4AF4-A511-F3DEEB6F56B7}">
      <dgm:prSet/>
      <dgm:spPr/>
      <dgm:t>
        <a:bodyPr/>
        <a:lstStyle/>
        <a:p>
          <a:endParaRPr lang="en-AU"/>
        </a:p>
      </dgm:t>
    </dgm:pt>
    <dgm:pt modelId="{4FD8FF0E-F13F-4D57-986A-6939B5099D05}" type="sibTrans" cxnId="{2FF0AC24-6939-4AF4-A511-F3DEEB6F56B7}">
      <dgm:prSet/>
      <dgm:spPr/>
      <dgm:t>
        <a:bodyPr/>
        <a:lstStyle/>
        <a:p>
          <a:endParaRPr lang="en-AU"/>
        </a:p>
      </dgm:t>
    </dgm:pt>
    <dgm:pt modelId="{20085AF1-6B3C-4C22-942A-21B8416E28CD}">
      <dgm:prSet phldrT="[Text]" custT="1"/>
      <dgm:spPr/>
      <dgm:t>
        <a:bodyPr/>
        <a:lstStyle/>
        <a:p>
          <a:pPr algn="l"/>
          <a:r>
            <a:rPr lang="en-AU" sz="1700" dirty="0" smtClean="0"/>
            <a:t>Housing types </a:t>
          </a:r>
          <a:r>
            <a:rPr lang="en-AU" sz="1700" dirty="0" err="1" smtClean="0"/>
            <a:t>e.g</a:t>
          </a:r>
          <a:r>
            <a:rPr lang="en-AU" sz="1700" dirty="0" smtClean="0"/>
            <a:t> density of public housing</a:t>
          </a:r>
          <a:endParaRPr lang="en-AU" sz="1700" dirty="0"/>
        </a:p>
      </dgm:t>
    </dgm:pt>
    <dgm:pt modelId="{D3753C5E-BE47-4FB3-805D-DF23DF9CA0C7}" type="parTrans" cxnId="{9CD355AC-08AC-4FA9-86E8-9D5305813F16}">
      <dgm:prSet/>
      <dgm:spPr/>
      <dgm:t>
        <a:bodyPr/>
        <a:lstStyle/>
        <a:p>
          <a:endParaRPr lang="en-AU"/>
        </a:p>
      </dgm:t>
    </dgm:pt>
    <dgm:pt modelId="{D88B1DDC-7D36-4516-90AF-C3A5D3BA87B0}" type="sibTrans" cxnId="{9CD355AC-08AC-4FA9-86E8-9D5305813F16}">
      <dgm:prSet/>
      <dgm:spPr/>
      <dgm:t>
        <a:bodyPr/>
        <a:lstStyle/>
        <a:p>
          <a:endParaRPr lang="en-AU"/>
        </a:p>
      </dgm:t>
    </dgm:pt>
    <dgm:pt modelId="{F8604789-293B-49B0-B4FE-E9B3DEDFBD50}">
      <dgm:prSet phldrT="[Text]" custT="1"/>
      <dgm:spPr/>
      <dgm:t>
        <a:bodyPr/>
        <a:lstStyle/>
        <a:p>
          <a:pPr algn="l"/>
          <a:r>
            <a:rPr lang="en-AU" sz="1700" dirty="0" smtClean="0"/>
            <a:t>Hidden versus known disadvantage</a:t>
          </a:r>
          <a:endParaRPr lang="en-AU" sz="1700" dirty="0"/>
        </a:p>
      </dgm:t>
    </dgm:pt>
    <dgm:pt modelId="{83915CFD-CD6C-4AAF-ACA7-3DCF1B9433A5}" type="parTrans" cxnId="{53E3F249-C3C4-4CEE-838B-C3E3DFE2DBF5}">
      <dgm:prSet/>
      <dgm:spPr/>
      <dgm:t>
        <a:bodyPr/>
        <a:lstStyle/>
        <a:p>
          <a:endParaRPr lang="en-AU"/>
        </a:p>
      </dgm:t>
    </dgm:pt>
    <dgm:pt modelId="{97FED4E0-127C-46EF-B685-7522C8E996AB}" type="sibTrans" cxnId="{53E3F249-C3C4-4CEE-838B-C3E3DFE2DBF5}">
      <dgm:prSet/>
      <dgm:spPr/>
      <dgm:t>
        <a:bodyPr/>
        <a:lstStyle/>
        <a:p>
          <a:endParaRPr lang="en-AU"/>
        </a:p>
      </dgm:t>
    </dgm:pt>
    <dgm:pt modelId="{472443CC-919E-44A1-8655-89EF31502B23}" type="pres">
      <dgm:prSet presAssocID="{F24F7418-1657-4849-A137-CF975CDFB9FC}" presName="Name0" presStyleCnt="0">
        <dgm:presLayoutVars>
          <dgm:dir/>
          <dgm:resizeHandles val="exact"/>
        </dgm:presLayoutVars>
      </dgm:prSet>
      <dgm:spPr/>
    </dgm:pt>
    <dgm:pt modelId="{8DC16159-684A-41C1-90D7-ACA3A7AD0843}" type="pres">
      <dgm:prSet presAssocID="{F24F7418-1657-4849-A137-CF975CDFB9FC}" presName="fgShape" presStyleLbl="fgShp" presStyleIdx="0" presStyleCnt="1" custLinFactNeighborX="-645" custLinFactNeighborY="36366"/>
      <dgm:spPr/>
    </dgm:pt>
    <dgm:pt modelId="{3A9A6CCB-0F24-4ED1-9B21-5F675072AB72}" type="pres">
      <dgm:prSet presAssocID="{F24F7418-1657-4849-A137-CF975CDFB9FC}" presName="linComp" presStyleCnt="0"/>
      <dgm:spPr/>
    </dgm:pt>
    <dgm:pt modelId="{801748C2-E65B-4186-9D75-527A49CAB024}" type="pres">
      <dgm:prSet presAssocID="{3866B50E-BAD2-42A4-9088-0E7EA3AAE5AD}" presName="compNode" presStyleCnt="0"/>
      <dgm:spPr/>
    </dgm:pt>
    <dgm:pt modelId="{6D5DC9FB-00C9-402B-9641-0864E0F3927F}" type="pres">
      <dgm:prSet presAssocID="{3866B50E-BAD2-42A4-9088-0E7EA3AAE5AD}" presName="bkgdShape" presStyleLbl="node1" presStyleIdx="0" presStyleCnt="5"/>
      <dgm:spPr/>
      <dgm:t>
        <a:bodyPr/>
        <a:lstStyle/>
        <a:p>
          <a:endParaRPr lang="en-AU"/>
        </a:p>
      </dgm:t>
    </dgm:pt>
    <dgm:pt modelId="{296B1C9A-CB11-4E41-BFC4-79D95A13AE36}" type="pres">
      <dgm:prSet presAssocID="{3866B50E-BAD2-42A4-9088-0E7EA3AAE5AD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B963022-1F80-47EF-A269-C25F090D2618}" type="pres">
      <dgm:prSet presAssocID="{3866B50E-BAD2-42A4-9088-0E7EA3AAE5AD}" presName="invisiNode" presStyleLbl="node1" presStyleIdx="0" presStyleCnt="5"/>
      <dgm:spPr/>
    </dgm:pt>
    <dgm:pt modelId="{0E5E96F7-6D11-473A-9903-721306CECC99}" type="pres">
      <dgm:prSet presAssocID="{3866B50E-BAD2-42A4-9088-0E7EA3AAE5AD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5522591E-25AC-4FFB-95FB-86C3DEA856CD}" type="pres">
      <dgm:prSet presAssocID="{EAC906DC-58CA-4631-AB07-8D580F5A37C2}" presName="sibTrans" presStyleLbl="sibTrans2D1" presStyleIdx="0" presStyleCnt="0"/>
      <dgm:spPr/>
      <dgm:t>
        <a:bodyPr/>
        <a:lstStyle/>
        <a:p>
          <a:endParaRPr lang="en-AU"/>
        </a:p>
      </dgm:t>
    </dgm:pt>
    <dgm:pt modelId="{8A1EB14E-4E6F-4595-9362-008A00B3B775}" type="pres">
      <dgm:prSet presAssocID="{CE1E604F-65B9-44AD-B246-6D5DCE9BA42A}" presName="compNode" presStyleCnt="0"/>
      <dgm:spPr/>
    </dgm:pt>
    <dgm:pt modelId="{1CAD5B78-5413-4AE5-A7B9-359C48C49C6C}" type="pres">
      <dgm:prSet presAssocID="{CE1E604F-65B9-44AD-B246-6D5DCE9BA42A}" presName="bkgdShape" presStyleLbl="node1" presStyleIdx="1" presStyleCnt="5"/>
      <dgm:spPr/>
      <dgm:t>
        <a:bodyPr/>
        <a:lstStyle/>
        <a:p>
          <a:endParaRPr lang="en-AU"/>
        </a:p>
      </dgm:t>
    </dgm:pt>
    <dgm:pt modelId="{F5B943CC-35A6-4A52-90C0-247375DF5A77}" type="pres">
      <dgm:prSet presAssocID="{CE1E604F-65B9-44AD-B246-6D5DCE9BA42A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A6F34E1-2984-4EAC-A6B7-FB552BB9A29A}" type="pres">
      <dgm:prSet presAssocID="{CE1E604F-65B9-44AD-B246-6D5DCE9BA42A}" presName="invisiNode" presStyleLbl="node1" presStyleIdx="1" presStyleCnt="5"/>
      <dgm:spPr/>
    </dgm:pt>
    <dgm:pt modelId="{DACA2676-F7C9-436F-A6E5-804BA31922D9}" type="pres">
      <dgm:prSet presAssocID="{CE1E604F-65B9-44AD-B246-6D5DCE9BA42A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24C4E783-D9CC-4A43-B4D6-48E3C43CFD05}" type="pres">
      <dgm:prSet presAssocID="{25267237-D999-4F5C-8DC4-7C707438F2F4}" presName="sibTrans" presStyleLbl="sibTrans2D1" presStyleIdx="0" presStyleCnt="0"/>
      <dgm:spPr/>
      <dgm:t>
        <a:bodyPr/>
        <a:lstStyle/>
        <a:p>
          <a:endParaRPr lang="en-AU"/>
        </a:p>
      </dgm:t>
    </dgm:pt>
    <dgm:pt modelId="{8AA880E4-0E94-47A3-9289-664A4B199768}" type="pres">
      <dgm:prSet presAssocID="{3B11E650-1D64-4802-B58E-B104913735D4}" presName="compNode" presStyleCnt="0"/>
      <dgm:spPr/>
    </dgm:pt>
    <dgm:pt modelId="{F9BF44E5-0346-4AB6-B3C0-8A80EFF6C9FD}" type="pres">
      <dgm:prSet presAssocID="{3B11E650-1D64-4802-B58E-B104913735D4}" presName="bkgdShape" presStyleLbl="node1" presStyleIdx="2" presStyleCnt="5"/>
      <dgm:spPr/>
      <dgm:t>
        <a:bodyPr/>
        <a:lstStyle/>
        <a:p>
          <a:endParaRPr lang="en-AU"/>
        </a:p>
      </dgm:t>
    </dgm:pt>
    <dgm:pt modelId="{C93863F1-D1F6-4A74-991A-B736F64E5346}" type="pres">
      <dgm:prSet presAssocID="{3B11E650-1D64-4802-B58E-B104913735D4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CC68798-11C5-4419-96AB-07C81CED9BF3}" type="pres">
      <dgm:prSet presAssocID="{3B11E650-1D64-4802-B58E-B104913735D4}" presName="invisiNode" presStyleLbl="node1" presStyleIdx="2" presStyleCnt="5"/>
      <dgm:spPr/>
    </dgm:pt>
    <dgm:pt modelId="{85019718-DB39-40AB-A49E-D24D169E3825}" type="pres">
      <dgm:prSet presAssocID="{3B11E650-1D64-4802-B58E-B104913735D4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C94641DB-2CC5-4E64-B3DE-EBC11D0DEB86}" type="pres">
      <dgm:prSet presAssocID="{41543C79-E945-4B72-9F79-61A540F47F99}" presName="sibTrans" presStyleLbl="sibTrans2D1" presStyleIdx="0" presStyleCnt="0"/>
      <dgm:spPr/>
      <dgm:t>
        <a:bodyPr/>
        <a:lstStyle/>
        <a:p>
          <a:endParaRPr lang="en-AU"/>
        </a:p>
      </dgm:t>
    </dgm:pt>
    <dgm:pt modelId="{9AD37450-592D-4B30-9B7F-DE447BE9FA0B}" type="pres">
      <dgm:prSet presAssocID="{A83A01D2-0F60-42A7-841F-BC7F3FAD3540}" presName="compNode" presStyleCnt="0"/>
      <dgm:spPr/>
    </dgm:pt>
    <dgm:pt modelId="{87111AD1-8B5C-47EA-90EC-53333C28E2AD}" type="pres">
      <dgm:prSet presAssocID="{A83A01D2-0F60-42A7-841F-BC7F3FAD3540}" presName="bkgdShape" presStyleLbl="node1" presStyleIdx="3" presStyleCnt="5"/>
      <dgm:spPr/>
      <dgm:t>
        <a:bodyPr/>
        <a:lstStyle/>
        <a:p>
          <a:endParaRPr lang="en-AU"/>
        </a:p>
      </dgm:t>
    </dgm:pt>
    <dgm:pt modelId="{9928A301-8C8D-43D9-817B-0CF56ED21CA1}" type="pres">
      <dgm:prSet presAssocID="{A83A01D2-0F60-42A7-841F-BC7F3FAD3540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5E465E2-5F7D-4014-BEC3-E350E13A94DA}" type="pres">
      <dgm:prSet presAssocID="{A83A01D2-0F60-42A7-841F-BC7F3FAD3540}" presName="invisiNode" presStyleLbl="node1" presStyleIdx="3" presStyleCnt="5"/>
      <dgm:spPr/>
    </dgm:pt>
    <dgm:pt modelId="{29F05871-BD27-4F63-8C2E-542F713F1C58}" type="pres">
      <dgm:prSet presAssocID="{A83A01D2-0F60-42A7-841F-BC7F3FAD3540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D83D624A-CDEC-40F8-8EA8-CE7BA3776A4E}" type="pres">
      <dgm:prSet presAssocID="{43B58CFE-D5AA-467F-8939-FDF8945B040F}" presName="sibTrans" presStyleLbl="sibTrans2D1" presStyleIdx="0" presStyleCnt="0"/>
      <dgm:spPr/>
      <dgm:t>
        <a:bodyPr/>
        <a:lstStyle/>
        <a:p>
          <a:endParaRPr lang="en-AU"/>
        </a:p>
      </dgm:t>
    </dgm:pt>
    <dgm:pt modelId="{9B9D37F5-5114-4713-AA1A-50DB1F26827A}" type="pres">
      <dgm:prSet presAssocID="{09D9A9B0-9E72-414D-9146-78DF36AAC4A6}" presName="compNode" presStyleCnt="0"/>
      <dgm:spPr/>
    </dgm:pt>
    <dgm:pt modelId="{4396FB3D-FAD3-4F7B-B482-79778BEDD29C}" type="pres">
      <dgm:prSet presAssocID="{09D9A9B0-9E72-414D-9146-78DF36AAC4A6}" presName="bkgdShape" presStyleLbl="node1" presStyleIdx="4" presStyleCnt="5"/>
      <dgm:spPr/>
      <dgm:t>
        <a:bodyPr/>
        <a:lstStyle/>
        <a:p>
          <a:endParaRPr lang="en-AU"/>
        </a:p>
      </dgm:t>
    </dgm:pt>
    <dgm:pt modelId="{562C6547-9829-496C-9E33-5D5A1FF037E9}" type="pres">
      <dgm:prSet presAssocID="{09D9A9B0-9E72-414D-9146-78DF36AAC4A6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48EB6C6-67B6-415C-851A-2118EB717367}" type="pres">
      <dgm:prSet presAssocID="{09D9A9B0-9E72-414D-9146-78DF36AAC4A6}" presName="invisiNode" presStyleLbl="node1" presStyleIdx="4" presStyleCnt="5"/>
      <dgm:spPr/>
    </dgm:pt>
    <dgm:pt modelId="{13D9A13D-763D-4944-821F-AC7E643600B3}" type="pres">
      <dgm:prSet presAssocID="{09D9A9B0-9E72-414D-9146-78DF36AAC4A6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</dgm:ptLst>
  <dgm:cxnLst>
    <dgm:cxn modelId="{DE1E2C28-515F-4D05-97CF-991ED4CAA9D3}" type="presOf" srcId="{3866B50E-BAD2-42A4-9088-0E7EA3AAE5AD}" destId="{296B1C9A-CB11-4E41-BFC4-79D95A13AE36}" srcOrd="1" destOrd="0" presId="urn:microsoft.com/office/officeart/2005/8/layout/hList7#1"/>
    <dgm:cxn modelId="{4F91AFE9-D5A8-4FC4-833D-06FA169DEE01}" type="presOf" srcId="{A83A01D2-0F60-42A7-841F-BC7F3FAD3540}" destId="{87111AD1-8B5C-47EA-90EC-53333C28E2AD}" srcOrd="0" destOrd="0" presId="urn:microsoft.com/office/officeart/2005/8/layout/hList7#1"/>
    <dgm:cxn modelId="{B15A9346-90CB-4F93-A5B2-1D3B729FEF02}" srcId="{F24F7418-1657-4849-A137-CF975CDFB9FC}" destId="{3866B50E-BAD2-42A4-9088-0E7EA3AAE5AD}" srcOrd="0" destOrd="0" parTransId="{A85A5A71-A0B4-430E-8ACD-94288E33F043}" sibTransId="{EAC906DC-58CA-4631-AB07-8D580F5A37C2}"/>
    <dgm:cxn modelId="{3F8ABE48-0641-4D4E-93CF-963FA64B0AC7}" type="presOf" srcId="{A9B81508-E8C8-4B20-B5F6-ECC16956912E}" destId="{F5B943CC-35A6-4A52-90C0-247375DF5A77}" srcOrd="1" destOrd="1" presId="urn:microsoft.com/office/officeart/2005/8/layout/hList7#1"/>
    <dgm:cxn modelId="{115C6ADF-ED2D-4FC3-A195-68BA31FDA86A}" type="presOf" srcId="{8B2987E3-A661-4A3B-BA9E-79FE682CB9B8}" destId="{9928A301-8C8D-43D9-817B-0CF56ED21CA1}" srcOrd="1" destOrd="3" presId="urn:microsoft.com/office/officeart/2005/8/layout/hList7#1"/>
    <dgm:cxn modelId="{23046E88-FF85-4B3F-AE80-1C9320EAC878}" type="presOf" srcId="{A8CBD09D-E4EC-4B23-80FC-B45D88515C0F}" destId="{87111AD1-8B5C-47EA-90EC-53333C28E2AD}" srcOrd="0" destOrd="4" presId="urn:microsoft.com/office/officeart/2005/8/layout/hList7#1"/>
    <dgm:cxn modelId="{C53638E2-E58D-47B6-80E3-554AF99254D5}" type="presOf" srcId="{1C9BE82A-B976-4A69-B94C-07ED0EB59339}" destId="{C93863F1-D1F6-4A74-991A-B736F64E5346}" srcOrd="1" destOrd="5" presId="urn:microsoft.com/office/officeart/2005/8/layout/hList7#1"/>
    <dgm:cxn modelId="{60082BF4-33B1-44AA-A029-C9E6C7EA1123}" type="presOf" srcId="{605A12A5-D009-44C0-BC9A-220775708058}" destId="{F5B943CC-35A6-4A52-90C0-247375DF5A77}" srcOrd="1" destOrd="2" presId="urn:microsoft.com/office/officeart/2005/8/layout/hList7#1"/>
    <dgm:cxn modelId="{13FD4375-1C69-4C2E-B7F0-3743A304D9D3}" type="presOf" srcId="{5060C20D-6EE4-4662-85D1-6686D9A80079}" destId="{4396FB3D-FAD3-4F7B-B482-79778BEDD29C}" srcOrd="0" destOrd="1" presId="urn:microsoft.com/office/officeart/2005/8/layout/hList7#1"/>
    <dgm:cxn modelId="{40B74C82-E562-49F3-92E1-D1E8C32405FB}" srcId="{72574CC0-6D9F-48E3-8BF1-22FDEC0B04F3}" destId="{8B2987E3-A661-4A3B-BA9E-79FE682CB9B8}" srcOrd="1" destOrd="0" parTransId="{29E787EA-FE94-4727-A611-80D4DAF530F5}" sibTransId="{6B727BA7-CEBC-4B78-BE71-1154F6416499}"/>
    <dgm:cxn modelId="{DB771798-9745-49A9-81D4-BDCB887458CF}" type="presOf" srcId="{3B11E650-1D64-4802-B58E-B104913735D4}" destId="{C93863F1-D1F6-4A74-991A-B736F64E5346}" srcOrd="1" destOrd="0" presId="urn:microsoft.com/office/officeart/2005/8/layout/hList7#1"/>
    <dgm:cxn modelId="{BF2C5A38-3868-4ACB-8112-17617BB80C30}" type="presOf" srcId="{7D6BA0F8-A424-4BAC-AA16-19A661643BFE}" destId="{296B1C9A-CB11-4E41-BFC4-79D95A13AE36}" srcOrd="1" destOrd="1" presId="urn:microsoft.com/office/officeart/2005/8/layout/hList7#1"/>
    <dgm:cxn modelId="{53E3F249-C3C4-4CEE-838B-C3E3DFE2DBF5}" srcId="{3866B50E-BAD2-42A4-9088-0E7EA3AAE5AD}" destId="{F8604789-293B-49B0-B4FE-E9B3DEDFBD50}" srcOrd="2" destOrd="0" parTransId="{83915CFD-CD6C-4AAF-ACA7-3DCF1B9433A5}" sibTransId="{97FED4E0-127C-46EF-B685-7522C8E996AB}"/>
    <dgm:cxn modelId="{420B8C8C-18D3-460E-85E6-CF3929F1703B}" type="presOf" srcId="{605A12A5-D009-44C0-BC9A-220775708058}" destId="{1CAD5B78-5413-4AE5-A7B9-359C48C49C6C}" srcOrd="0" destOrd="2" presId="urn:microsoft.com/office/officeart/2005/8/layout/hList7#1"/>
    <dgm:cxn modelId="{2B78E8E3-DCC9-4C36-B3FC-D21504FFCD4A}" type="presOf" srcId="{20085AF1-6B3C-4C22-942A-21B8416E28CD}" destId="{F9BF44E5-0346-4AB6-B3C0-8A80EFF6C9FD}" srcOrd="0" destOrd="3" presId="urn:microsoft.com/office/officeart/2005/8/layout/hList7#1"/>
    <dgm:cxn modelId="{AFEFEC5A-5D71-40CC-A2E5-9B56928B3FC6}" type="presOf" srcId="{8B2987E3-A661-4A3B-BA9E-79FE682CB9B8}" destId="{87111AD1-8B5C-47EA-90EC-53333C28E2AD}" srcOrd="0" destOrd="3" presId="urn:microsoft.com/office/officeart/2005/8/layout/hList7#1"/>
    <dgm:cxn modelId="{A6A04D6E-EF96-497F-8065-42BD2BE34A7D}" type="presOf" srcId="{20085AF1-6B3C-4C22-942A-21B8416E28CD}" destId="{C93863F1-D1F6-4A74-991A-B736F64E5346}" srcOrd="1" destOrd="3" presId="urn:microsoft.com/office/officeart/2005/8/layout/hList7#1"/>
    <dgm:cxn modelId="{95BF4E2B-E8BD-4B56-B771-02894857AFB0}" srcId="{09D9A9B0-9E72-414D-9146-78DF36AAC4A6}" destId="{9D3ACED3-3026-4540-97C4-CC37895E0379}" srcOrd="1" destOrd="0" parTransId="{F8B4AC6E-8674-4E98-B7A2-2C91581CC0D7}" sibTransId="{086B58DD-8C36-41E5-A7B1-B0F596B2EA51}"/>
    <dgm:cxn modelId="{E84F1F04-55F2-450F-876C-B0FE3FF225A1}" type="presOf" srcId="{F8604789-293B-49B0-B4FE-E9B3DEDFBD50}" destId="{296B1C9A-CB11-4E41-BFC4-79D95A13AE36}" srcOrd="1" destOrd="3" presId="urn:microsoft.com/office/officeart/2005/8/layout/hList7#1"/>
    <dgm:cxn modelId="{6ABFEDEB-2352-48EC-88F1-5BF116F251DB}" type="presOf" srcId="{A9B81508-E8C8-4B20-B5F6-ECC16956912E}" destId="{1CAD5B78-5413-4AE5-A7B9-359C48C49C6C}" srcOrd="0" destOrd="1" presId="urn:microsoft.com/office/officeart/2005/8/layout/hList7#1"/>
    <dgm:cxn modelId="{63D979F5-1AD7-4057-BDE0-701650043E15}" srcId="{F24F7418-1657-4849-A137-CF975CDFB9FC}" destId="{09D9A9B0-9E72-414D-9146-78DF36AAC4A6}" srcOrd="4" destOrd="0" parTransId="{76124A8C-872A-4368-BE60-022851C2AD3E}" sibTransId="{16A75D72-81CE-401F-ABCF-61663AF98B2D}"/>
    <dgm:cxn modelId="{5AF16D1B-FFAC-4CE3-B821-628BC4E8768C}" type="presOf" srcId="{09D9A9B0-9E72-414D-9146-78DF36AAC4A6}" destId="{562C6547-9829-496C-9E33-5D5A1FF037E9}" srcOrd="1" destOrd="0" presId="urn:microsoft.com/office/officeart/2005/8/layout/hList7#1"/>
    <dgm:cxn modelId="{DD96A3FB-1FFA-406C-BDA2-FD78F5E3A653}" srcId="{72574CC0-6D9F-48E3-8BF1-22FDEC0B04F3}" destId="{52D51C38-1AF4-4B79-9156-F37961F997A8}" srcOrd="0" destOrd="0" parTransId="{5110307A-69F6-43BD-9E02-1289CDFD086F}" sibTransId="{2F452273-2143-49AE-8453-FB860578BF9C}"/>
    <dgm:cxn modelId="{AF54F8D5-9435-4136-9355-F9185C566547}" srcId="{3B11E650-1D64-4802-B58E-B104913735D4}" destId="{CC58CA6F-B26B-4245-836E-1A2B1784DDFD}" srcOrd="1" destOrd="0" parTransId="{85472FEA-DE20-4BC9-918A-A4DBE353B0EF}" sibTransId="{8707C68C-9246-4067-8D1F-D22E0CBE394C}"/>
    <dgm:cxn modelId="{E9B8A05D-4C69-4663-816F-52E241D6B4DA}" type="presOf" srcId="{5060C20D-6EE4-4662-85D1-6686D9A80079}" destId="{562C6547-9829-496C-9E33-5D5A1FF037E9}" srcOrd="1" destOrd="1" presId="urn:microsoft.com/office/officeart/2005/8/layout/hList7#1"/>
    <dgm:cxn modelId="{6BD5EBC6-D47E-40D1-B956-7D921BD9BC9E}" srcId="{3B11E650-1D64-4802-B58E-B104913735D4}" destId="{45079C96-D75C-4FEA-A206-98943DC96B7E}" srcOrd="0" destOrd="0" parTransId="{BAFA4239-FDB8-4132-8CD3-C68C16097E14}" sibTransId="{0994F0AD-5DCD-40F5-8985-B2430D2679A9}"/>
    <dgm:cxn modelId="{09AB1F04-FA08-40DA-AB9D-E2982601E9AB}" type="presOf" srcId="{9D3ACED3-3026-4540-97C4-CC37895E0379}" destId="{4396FB3D-FAD3-4F7B-B482-79778BEDD29C}" srcOrd="0" destOrd="2" presId="urn:microsoft.com/office/officeart/2005/8/layout/hList7#1"/>
    <dgm:cxn modelId="{417D86AD-C292-437F-ACA9-872A7635B223}" type="presOf" srcId="{7D6BA0F8-A424-4BAC-AA16-19A661643BFE}" destId="{6D5DC9FB-00C9-402B-9641-0864E0F3927F}" srcOrd="0" destOrd="1" presId="urn:microsoft.com/office/officeart/2005/8/layout/hList7#1"/>
    <dgm:cxn modelId="{2FF0AC24-6939-4AF4-A511-F3DEEB6F56B7}" srcId="{3B11E650-1D64-4802-B58E-B104913735D4}" destId="{A67B3CB0-6207-4912-9244-B92D27B1B0FB}" srcOrd="3" destOrd="0" parTransId="{D0228F64-6006-4D4A-BBE9-64B0BA49C0D2}" sibTransId="{4FD8FF0E-F13F-4D57-986A-6939B5099D05}"/>
    <dgm:cxn modelId="{4D0E0854-E12E-4003-B770-0DD6F3E1D7BA}" srcId="{CE1E604F-65B9-44AD-B246-6D5DCE9BA42A}" destId="{A9B81508-E8C8-4B20-B5F6-ECC16956912E}" srcOrd="0" destOrd="0" parTransId="{232EA822-2727-4974-9C1C-0266A0CD6CE3}" sibTransId="{FD0FBD49-C76A-4764-9497-E5E714DEFBDA}"/>
    <dgm:cxn modelId="{C8978E4F-EF2E-4307-910F-F75092ED5870}" type="presOf" srcId="{3866B50E-BAD2-42A4-9088-0E7EA3AAE5AD}" destId="{6D5DC9FB-00C9-402B-9641-0864E0F3927F}" srcOrd="0" destOrd="0" presId="urn:microsoft.com/office/officeart/2005/8/layout/hList7#1"/>
    <dgm:cxn modelId="{812728FE-BE99-4945-BB7B-703BFE5BA7B7}" srcId="{CE1E604F-65B9-44AD-B246-6D5DCE9BA42A}" destId="{605A12A5-D009-44C0-BC9A-220775708058}" srcOrd="1" destOrd="0" parTransId="{883934C7-14DB-4524-86EB-610FD4C4FDEA}" sibTransId="{EB74F702-5B87-4B52-8C15-7B3CED5FA947}"/>
    <dgm:cxn modelId="{C54CA277-389F-4A52-9EE1-7F3146579A8D}" srcId="{3866B50E-BAD2-42A4-9088-0E7EA3AAE5AD}" destId="{7D6BA0F8-A424-4BAC-AA16-19A661643BFE}" srcOrd="0" destOrd="0" parTransId="{3616F62B-6700-4D4B-BDD8-75473F28C0BA}" sibTransId="{D84AC3D1-5CC1-4435-98DB-1070B776EEDB}"/>
    <dgm:cxn modelId="{E759AC39-2779-4E60-9F96-ECE30012CA0E}" type="presOf" srcId="{45079C96-D75C-4FEA-A206-98943DC96B7E}" destId="{F9BF44E5-0346-4AB6-B3C0-8A80EFF6C9FD}" srcOrd="0" destOrd="1" presId="urn:microsoft.com/office/officeart/2005/8/layout/hList7#1"/>
    <dgm:cxn modelId="{7A4519DF-1747-48F6-8932-6EC2DC4898CE}" type="presOf" srcId="{590EBC83-A6FE-4769-84AF-C291E1836E17}" destId="{6D5DC9FB-00C9-402B-9641-0864E0F3927F}" srcOrd="0" destOrd="2" presId="urn:microsoft.com/office/officeart/2005/8/layout/hList7#1"/>
    <dgm:cxn modelId="{EA5BA767-7167-490B-9631-742F6B611ECE}" type="presOf" srcId="{A83A01D2-0F60-42A7-841F-BC7F3FAD3540}" destId="{9928A301-8C8D-43D9-817B-0CF56ED21CA1}" srcOrd="1" destOrd="0" presId="urn:microsoft.com/office/officeart/2005/8/layout/hList7#1"/>
    <dgm:cxn modelId="{77E7531E-0AA2-498F-BC98-6EAB698B753C}" srcId="{F24F7418-1657-4849-A137-CF975CDFB9FC}" destId="{CE1E604F-65B9-44AD-B246-6D5DCE9BA42A}" srcOrd="1" destOrd="0" parTransId="{55588217-F97C-4CDE-B191-9C21439DC3BC}" sibTransId="{25267237-D999-4F5C-8DC4-7C707438F2F4}"/>
    <dgm:cxn modelId="{73D18BB6-ED2E-4999-A1F4-E03F9BFDB354}" srcId="{F24F7418-1657-4849-A137-CF975CDFB9FC}" destId="{3B11E650-1D64-4802-B58E-B104913735D4}" srcOrd="2" destOrd="0" parTransId="{08FBC022-C6DE-445B-8C08-958C1ECCCAF3}" sibTransId="{41543C79-E945-4B72-9F79-61A540F47F99}"/>
    <dgm:cxn modelId="{F97C69FA-9596-4C6E-84E5-95C9EE049EFA}" srcId="{09D9A9B0-9E72-414D-9146-78DF36AAC4A6}" destId="{5060C20D-6EE4-4662-85D1-6686D9A80079}" srcOrd="0" destOrd="0" parTransId="{22D1B9C7-E101-488F-B6EF-C0D01D94082E}" sibTransId="{B7C3E2BC-99E2-4836-A79B-5E4E14874B31}"/>
    <dgm:cxn modelId="{3C184161-C923-41D3-A7AF-B1B1AF91A3B3}" type="presOf" srcId="{41543C79-E945-4B72-9F79-61A540F47F99}" destId="{C94641DB-2CC5-4E64-B3DE-EBC11D0DEB86}" srcOrd="0" destOrd="0" presId="urn:microsoft.com/office/officeart/2005/8/layout/hList7#1"/>
    <dgm:cxn modelId="{FCA5111C-D367-419E-99CA-42471C084535}" srcId="{A83A01D2-0F60-42A7-841F-BC7F3FAD3540}" destId="{A8CBD09D-E4EC-4B23-80FC-B45D88515C0F}" srcOrd="1" destOrd="0" parTransId="{6AA62EE7-3AC9-4B49-B75B-3EF3B64EEE44}" sibTransId="{D902194A-CDEB-4D24-AE9B-0E01ED991D1C}"/>
    <dgm:cxn modelId="{D93615EA-4FE7-469A-8012-468C1D9E2D74}" type="presOf" srcId="{43B58CFE-D5AA-467F-8939-FDF8945B040F}" destId="{D83D624A-CDEC-40F8-8EA8-CE7BA3776A4E}" srcOrd="0" destOrd="0" presId="urn:microsoft.com/office/officeart/2005/8/layout/hList7#1"/>
    <dgm:cxn modelId="{C1E18284-230D-4476-9A09-9A051ACFF994}" srcId="{3B11E650-1D64-4802-B58E-B104913735D4}" destId="{1C9BE82A-B976-4A69-B94C-07ED0EB59339}" srcOrd="4" destOrd="0" parTransId="{CDD8CCC8-AAF6-4F83-8BD9-5DE4762E39DA}" sibTransId="{F753C26B-51DF-41EE-A740-D21314959F56}"/>
    <dgm:cxn modelId="{C0606A68-E762-4A08-A199-267D3CB9D869}" type="presOf" srcId="{CE1E604F-65B9-44AD-B246-6D5DCE9BA42A}" destId="{1CAD5B78-5413-4AE5-A7B9-359C48C49C6C}" srcOrd="0" destOrd="0" presId="urn:microsoft.com/office/officeart/2005/8/layout/hList7#1"/>
    <dgm:cxn modelId="{DFBA73AC-197A-454F-9C4D-C6ED21C6F454}" srcId="{F24F7418-1657-4849-A137-CF975CDFB9FC}" destId="{A83A01D2-0F60-42A7-841F-BC7F3FAD3540}" srcOrd="3" destOrd="0" parTransId="{07C5B8B9-FBEA-42FE-9039-60F3B212A332}" sibTransId="{43B58CFE-D5AA-467F-8939-FDF8945B040F}"/>
    <dgm:cxn modelId="{D2F3FCB7-BB79-42F6-9020-4642C04D89C4}" type="presOf" srcId="{EAC906DC-58CA-4631-AB07-8D580F5A37C2}" destId="{5522591E-25AC-4FFB-95FB-86C3DEA856CD}" srcOrd="0" destOrd="0" presId="urn:microsoft.com/office/officeart/2005/8/layout/hList7#1"/>
    <dgm:cxn modelId="{826FFF14-9A9F-45AB-B0DB-E25C3D29631C}" type="presOf" srcId="{A67B3CB0-6207-4912-9244-B92D27B1B0FB}" destId="{F9BF44E5-0346-4AB6-B3C0-8A80EFF6C9FD}" srcOrd="0" destOrd="4" presId="urn:microsoft.com/office/officeart/2005/8/layout/hList7#1"/>
    <dgm:cxn modelId="{A1CB1096-0E14-4C51-9F64-3743D2C10C11}" type="presOf" srcId="{A8CBD09D-E4EC-4B23-80FC-B45D88515C0F}" destId="{9928A301-8C8D-43D9-817B-0CF56ED21CA1}" srcOrd="1" destOrd="4" presId="urn:microsoft.com/office/officeart/2005/8/layout/hList7#1"/>
    <dgm:cxn modelId="{8AA44DA6-4F8E-4856-BB62-AFD84BAC7380}" type="presOf" srcId="{CC58CA6F-B26B-4245-836E-1A2B1784DDFD}" destId="{F9BF44E5-0346-4AB6-B3C0-8A80EFF6C9FD}" srcOrd="0" destOrd="2" presId="urn:microsoft.com/office/officeart/2005/8/layout/hList7#1"/>
    <dgm:cxn modelId="{15060DD5-984F-4F74-B5C7-C4F171C2D617}" type="presOf" srcId="{72574CC0-6D9F-48E3-8BF1-22FDEC0B04F3}" destId="{87111AD1-8B5C-47EA-90EC-53333C28E2AD}" srcOrd="0" destOrd="1" presId="urn:microsoft.com/office/officeart/2005/8/layout/hList7#1"/>
    <dgm:cxn modelId="{6B7D46F1-DD8A-4DC5-9594-BBEF58F76D21}" type="presOf" srcId="{CE1E604F-65B9-44AD-B246-6D5DCE9BA42A}" destId="{F5B943CC-35A6-4A52-90C0-247375DF5A77}" srcOrd="1" destOrd="0" presId="urn:microsoft.com/office/officeart/2005/8/layout/hList7#1"/>
    <dgm:cxn modelId="{E4252FE1-1048-4534-B6CD-A5C94C8B432B}" type="presOf" srcId="{25267237-D999-4F5C-8DC4-7C707438F2F4}" destId="{24C4E783-D9CC-4A43-B4D6-48E3C43CFD05}" srcOrd="0" destOrd="0" presId="urn:microsoft.com/office/officeart/2005/8/layout/hList7#1"/>
    <dgm:cxn modelId="{DDC5E391-6D24-4B7D-B890-7ADB5FAB0333}" type="presOf" srcId="{3B11E650-1D64-4802-B58E-B104913735D4}" destId="{F9BF44E5-0346-4AB6-B3C0-8A80EFF6C9FD}" srcOrd="0" destOrd="0" presId="urn:microsoft.com/office/officeart/2005/8/layout/hList7#1"/>
    <dgm:cxn modelId="{F55A6FFB-6982-4A5E-B0A9-2F9E0062E073}" type="presOf" srcId="{A67B3CB0-6207-4912-9244-B92D27B1B0FB}" destId="{C93863F1-D1F6-4A74-991A-B736F64E5346}" srcOrd="1" destOrd="4" presId="urn:microsoft.com/office/officeart/2005/8/layout/hList7#1"/>
    <dgm:cxn modelId="{3593DCAF-3AF8-4113-B957-35DA3A71DD2F}" type="presOf" srcId="{52D51C38-1AF4-4B79-9156-F37961F997A8}" destId="{9928A301-8C8D-43D9-817B-0CF56ED21CA1}" srcOrd="1" destOrd="2" presId="urn:microsoft.com/office/officeart/2005/8/layout/hList7#1"/>
    <dgm:cxn modelId="{2951AF06-E5E1-430A-BA43-66320224A840}" type="presOf" srcId="{9D3ACED3-3026-4540-97C4-CC37895E0379}" destId="{562C6547-9829-496C-9E33-5D5A1FF037E9}" srcOrd="1" destOrd="2" presId="urn:microsoft.com/office/officeart/2005/8/layout/hList7#1"/>
    <dgm:cxn modelId="{57ABAB65-1DAB-453F-AEE8-8E3BC1AEACB8}" type="presOf" srcId="{1C9BE82A-B976-4A69-B94C-07ED0EB59339}" destId="{F9BF44E5-0346-4AB6-B3C0-8A80EFF6C9FD}" srcOrd="0" destOrd="5" presId="urn:microsoft.com/office/officeart/2005/8/layout/hList7#1"/>
    <dgm:cxn modelId="{332E6180-AD88-4BE1-A5BA-7C01714BEF1D}" type="presOf" srcId="{72574CC0-6D9F-48E3-8BF1-22FDEC0B04F3}" destId="{9928A301-8C8D-43D9-817B-0CF56ED21CA1}" srcOrd="1" destOrd="1" presId="urn:microsoft.com/office/officeart/2005/8/layout/hList7#1"/>
    <dgm:cxn modelId="{4B382CBB-F8F8-44EC-B646-921DB54CDF9A}" srcId="{A83A01D2-0F60-42A7-841F-BC7F3FAD3540}" destId="{72574CC0-6D9F-48E3-8BF1-22FDEC0B04F3}" srcOrd="0" destOrd="0" parTransId="{D993F0FB-A0DF-4DCB-9701-D2B8724C4301}" sibTransId="{ECB456D6-ADD6-4D36-A589-EF193E43A886}"/>
    <dgm:cxn modelId="{D173A170-EB5B-4577-87A5-6FD8F60836AF}" type="presOf" srcId="{52D51C38-1AF4-4B79-9156-F37961F997A8}" destId="{87111AD1-8B5C-47EA-90EC-53333C28E2AD}" srcOrd="0" destOrd="2" presId="urn:microsoft.com/office/officeart/2005/8/layout/hList7#1"/>
    <dgm:cxn modelId="{C78542E1-2D24-475E-9F60-49D6AB49A7DD}" type="presOf" srcId="{F8604789-293B-49B0-B4FE-E9B3DEDFBD50}" destId="{6D5DC9FB-00C9-402B-9641-0864E0F3927F}" srcOrd="0" destOrd="3" presId="urn:microsoft.com/office/officeart/2005/8/layout/hList7#1"/>
    <dgm:cxn modelId="{A0A8CDF5-4226-4A92-B740-ADE21DC875CA}" type="presOf" srcId="{09D9A9B0-9E72-414D-9146-78DF36AAC4A6}" destId="{4396FB3D-FAD3-4F7B-B482-79778BEDD29C}" srcOrd="0" destOrd="0" presId="urn:microsoft.com/office/officeart/2005/8/layout/hList7#1"/>
    <dgm:cxn modelId="{C43CC848-ED39-4872-8B26-0C6180CF0A0F}" srcId="{3866B50E-BAD2-42A4-9088-0E7EA3AAE5AD}" destId="{590EBC83-A6FE-4769-84AF-C291E1836E17}" srcOrd="1" destOrd="0" parTransId="{A23FA3A0-F77A-4EF6-B6E7-40A3EA193CBE}" sibTransId="{C6BD9EE1-BFD0-4984-89C8-435BDB913F03}"/>
    <dgm:cxn modelId="{6BE550DF-4BAC-4FAB-BADC-55564FEB0A90}" type="presOf" srcId="{590EBC83-A6FE-4769-84AF-C291E1836E17}" destId="{296B1C9A-CB11-4E41-BFC4-79D95A13AE36}" srcOrd="1" destOrd="2" presId="urn:microsoft.com/office/officeart/2005/8/layout/hList7#1"/>
    <dgm:cxn modelId="{2CEE2A3E-94C7-413A-8071-B223D7C42E6A}" type="presOf" srcId="{45079C96-D75C-4FEA-A206-98943DC96B7E}" destId="{C93863F1-D1F6-4A74-991A-B736F64E5346}" srcOrd="1" destOrd="1" presId="urn:microsoft.com/office/officeart/2005/8/layout/hList7#1"/>
    <dgm:cxn modelId="{CECDB45C-DE16-4758-9925-D446A4D6C3E9}" type="presOf" srcId="{F24F7418-1657-4849-A137-CF975CDFB9FC}" destId="{472443CC-919E-44A1-8655-89EF31502B23}" srcOrd="0" destOrd="0" presId="urn:microsoft.com/office/officeart/2005/8/layout/hList7#1"/>
    <dgm:cxn modelId="{9241F56C-8F92-44B6-AB97-B33C40132E40}" type="presOf" srcId="{CC58CA6F-B26B-4245-836E-1A2B1784DDFD}" destId="{C93863F1-D1F6-4A74-991A-B736F64E5346}" srcOrd="1" destOrd="2" presId="urn:microsoft.com/office/officeart/2005/8/layout/hList7#1"/>
    <dgm:cxn modelId="{9CD355AC-08AC-4FA9-86E8-9D5305813F16}" srcId="{3B11E650-1D64-4802-B58E-B104913735D4}" destId="{20085AF1-6B3C-4C22-942A-21B8416E28CD}" srcOrd="2" destOrd="0" parTransId="{D3753C5E-BE47-4FB3-805D-DF23DF9CA0C7}" sibTransId="{D88B1DDC-7D36-4516-90AF-C3A5D3BA87B0}"/>
    <dgm:cxn modelId="{1AEC1E4B-5336-4514-A951-6C97C19279C9}" type="presParOf" srcId="{472443CC-919E-44A1-8655-89EF31502B23}" destId="{8DC16159-684A-41C1-90D7-ACA3A7AD0843}" srcOrd="0" destOrd="0" presId="urn:microsoft.com/office/officeart/2005/8/layout/hList7#1"/>
    <dgm:cxn modelId="{5B7419A5-DD10-4D73-8D27-E955C1669B58}" type="presParOf" srcId="{472443CC-919E-44A1-8655-89EF31502B23}" destId="{3A9A6CCB-0F24-4ED1-9B21-5F675072AB72}" srcOrd="1" destOrd="0" presId="urn:microsoft.com/office/officeart/2005/8/layout/hList7#1"/>
    <dgm:cxn modelId="{AAC181D8-05CF-4D9A-8674-F256D77941FF}" type="presParOf" srcId="{3A9A6CCB-0F24-4ED1-9B21-5F675072AB72}" destId="{801748C2-E65B-4186-9D75-527A49CAB024}" srcOrd="0" destOrd="0" presId="urn:microsoft.com/office/officeart/2005/8/layout/hList7#1"/>
    <dgm:cxn modelId="{CEA4CE8D-821D-4D07-AAE7-798275FAC440}" type="presParOf" srcId="{801748C2-E65B-4186-9D75-527A49CAB024}" destId="{6D5DC9FB-00C9-402B-9641-0864E0F3927F}" srcOrd="0" destOrd="0" presId="urn:microsoft.com/office/officeart/2005/8/layout/hList7#1"/>
    <dgm:cxn modelId="{E90DD041-004E-442E-A9BE-4012C5872930}" type="presParOf" srcId="{801748C2-E65B-4186-9D75-527A49CAB024}" destId="{296B1C9A-CB11-4E41-BFC4-79D95A13AE36}" srcOrd="1" destOrd="0" presId="urn:microsoft.com/office/officeart/2005/8/layout/hList7#1"/>
    <dgm:cxn modelId="{22A008A7-6F6D-4A5A-B5CD-F0C3882B622E}" type="presParOf" srcId="{801748C2-E65B-4186-9D75-527A49CAB024}" destId="{6B963022-1F80-47EF-A269-C25F090D2618}" srcOrd="2" destOrd="0" presId="urn:microsoft.com/office/officeart/2005/8/layout/hList7#1"/>
    <dgm:cxn modelId="{7AA0EDE9-C461-40F7-9487-DD14AFD04DFA}" type="presParOf" srcId="{801748C2-E65B-4186-9D75-527A49CAB024}" destId="{0E5E96F7-6D11-473A-9903-721306CECC99}" srcOrd="3" destOrd="0" presId="urn:microsoft.com/office/officeart/2005/8/layout/hList7#1"/>
    <dgm:cxn modelId="{DC0233E1-8200-45F9-A96A-CBD660D33AF8}" type="presParOf" srcId="{3A9A6CCB-0F24-4ED1-9B21-5F675072AB72}" destId="{5522591E-25AC-4FFB-95FB-86C3DEA856CD}" srcOrd="1" destOrd="0" presId="urn:microsoft.com/office/officeart/2005/8/layout/hList7#1"/>
    <dgm:cxn modelId="{FE4DDD27-CCF7-40F8-A1B4-1BA9A448D43C}" type="presParOf" srcId="{3A9A6CCB-0F24-4ED1-9B21-5F675072AB72}" destId="{8A1EB14E-4E6F-4595-9362-008A00B3B775}" srcOrd="2" destOrd="0" presId="urn:microsoft.com/office/officeart/2005/8/layout/hList7#1"/>
    <dgm:cxn modelId="{C88F5214-59AA-4D71-B9F1-7E0EEDDE047E}" type="presParOf" srcId="{8A1EB14E-4E6F-4595-9362-008A00B3B775}" destId="{1CAD5B78-5413-4AE5-A7B9-359C48C49C6C}" srcOrd="0" destOrd="0" presId="urn:microsoft.com/office/officeart/2005/8/layout/hList7#1"/>
    <dgm:cxn modelId="{A6A707C1-86FC-48E6-919B-56F30B986D92}" type="presParOf" srcId="{8A1EB14E-4E6F-4595-9362-008A00B3B775}" destId="{F5B943CC-35A6-4A52-90C0-247375DF5A77}" srcOrd="1" destOrd="0" presId="urn:microsoft.com/office/officeart/2005/8/layout/hList7#1"/>
    <dgm:cxn modelId="{99A24CE1-709F-40C9-A1E9-34940DEEDF6F}" type="presParOf" srcId="{8A1EB14E-4E6F-4595-9362-008A00B3B775}" destId="{AA6F34E1-2984-4EAC-A6B7-FB552BB9A29A}" srcOrd="2" destOrd="0" presId="urn:microsoft.com/office/officeart/2005/8/layout/hList7#1"/>
    <dgm:cxn modelId="{5C772BAA-8084-4C8E-BA55-1A42D3D24488}" type="presParOf" srcId="{8A1EB14E-4E6F-4595-9362-008A00B3B775}" destId="{DACA2676-F7C9-436F-A6E5-804BA31922D9}" srcOrd="3" destOrd="0" presId="urn:microsoft.com/office/officeart/2005/8/layout/hList7#1"/>
    <dgm:cxn modelId="{11705526-F1F2-4FF5-B855-F9B3E967389D}" type="presParOf" srcId="{3A9A6CCB-0F24-4ED1-9B21-5F675072AB72}" destId="{24C4E783-D9CC-4A43-B4D6-48E3C43CFD05}" srcOrd="3" destOrd="0" presId="urn:microsoft.com/office/officeart/2005/8/layout/hList7#1"/>
    <dgm:cxn modelId="{B7505BF3-CBDE-4586-A5C5-A2FC96C7CD83}" type="presParOf" srcId="{3A9A6CCB-0F24-4ED1-9B21-5F675072AB72}" destId="{8AA880E4-0E94-47A3-9289-664A4B199768}" srcOrd="4" destOrd="0" presId="urn:microsoft.com/office/officeart/2005/8/layout/hList7#1"/>
    <dgm:cxn modelId="{8ED066F0-2B00-4133-85EA-1876F9496DCD}" type="presParOf" srcId="{8AA880E4-0E94-47A3-9289-664A4B199768}" destId="{F9BF44E5-0346-4AB6-B3C0-8A80EFF6C9FD}" srcOrd="0" destOrd="0" presId="urn:microsoft.com/office/officeart/2005/8/layout/hList7#1"/>
    <dgm:cxn modelId="{92AB5FA5-9C1C-4312-B5AE-5C8AC523392A}" type="presParOf" srcId="{8AA880E4-0E94-47A3-9289-664A4B199768}" destId="{C93863F1-D1F6-4A74-991A-B736F64E5346}" srcOrd="1" destOrd="0" presId="urn:microsoft.com/office/officeart/2005/8/layout/hList7#1"/>
    <dgm:cxn modelId="{B7AD558D-6ADC-44B5-BC78-98487C0E3C33}" type="presParOf" srcId="{8AA880E4-0E94-47A3-9289-664A4B199768}" destId="{8CC68798-11C5-4419-96AB-07C81CED9BF3}" srcOrd="2" destOrd="0" presId="urn:microsoft.com/office/officeart/2005/8/layout/hList7#1"/>
    <dgm:cxn modelId="{EAD6A34B-AEA0-4976-8393-0F4CD2CEB29B}" type="presParOf" srcId="{8AA880E4-0E94-47A3-9289-664A4B199768}" destId="{85019718-DB39-40AB-A49E-D24D169E3825}" srcOrd="3" destOrd="0" presId="urn:microsoft.com/office/officeart/2005/8/layout/hList7#1"/>
    <dgm:cxn modelId="{7DC0EE95-04D5-42B8-B786-5E8FCFBD7E9C}" type="presParOf" srcId="{3A9A6CCB-0F24-4ED1-9B21-5F675072AB72}" destId="{C94641DB-2CC5-4E64-B3DE-EBC11D0DEB86}" srcOrd="5" destOrd="0" presId="urn:microsoft.com/office/officeart/2005/8/layout/hList7#1"/>
    <dgm:cxn modelId="{497A0E71-07DD-445C-B2C9-E8DDB9721652}" type="presParOf" srcId="{3A9A6CCB-0F24-4ED1-9B21-5F675072AB72}" destId="{9AD37450-592D-4B30-9B7F-DE447BE9FA0B}" srcOrd="6" destOrd="0" presId="urn:microsoft.com/office/officeart/2005/8/layout/hList7#1"/>
    <dgm:cxn modelId="{746C7661-CCA8-4961-A5E4-4B4C5CDD9483}" type="presParOf" srcId="{9AD37450-592D-4B30-9B7F-DE447BE9FA0B}" destId="{87111AD1-8B5C-47EA-90EC-53333C28E2AD}" srcOrd="0" destOrd="0" presId="urn:microsoft.com/office/officeart/2005/8/layout/hList7#1"/>
    <dgm:cxn modelId="{7C182D08-A8D0-4400-828F-99FE8E84A36D}" type="presParOf" srcId="{9AD37450-592D-4B30-9B7F-DE447BE9FA0B}" destId="{9928A301-8C8D-43D9-817B-0CF56ED21CA1}" srcOrd="1" destOrd="0" presId="urn:microsoft.com/office/officeart/2005/8/layout/hList7#1"/>
    <dgm:cxn modelId="{2634BF2A-1727-4947-9334-CCF14657CDE7}" type="presParOf" srcId="{9AD37450-592D-4B30-9B7F-DE447BE9FA0B}" destId="{55E465E2-5F7D-4014-BEC3-E350E13A94DA}" srcOrd="2" destOrd="0" presId="urn:microsoft.com/office/officeart/2005/8/layout/hList7#1"/>
    <dgm:cxn modelId="{504D8905-8BFA-4AAD-B5C6-64759FBD41DE}" type="presParOf" srcId="{9AD37450-592D-4B30-9B7F-DE447BE9FA0B}" destId="{29F05871-BD27-4F63-8C2E-542F713F1C58}" srcOrd="3" destOrd="0" presId="urn:microsoft.com/office/officeart/2005/8/layout/hList7#1"/>
    <dgm:cxn modelId="{DC3D8FF6-569B-4A57-AEFC-91BD4A6514F4}" type="presParOf" srcId="{3A9A6CCB-0F24-4ED1-9B21-5F675072AB72}" destId="{D83D624A-CDEC-40F8-8EA8-CE7BA3776A4E}" srcOrd="7" destOrd="0" presId="urn:microsoft.com/office/officeart/2005/8/layout/hList7#1"/>
    <dgm:cxn modelId="{C2572E13-4319-4940-B45E-88884A148303}" type="presParOf" srcId="{3A9A6CCB-0F24-4ED1-9B21-5F675072AB72}" destId="{9B9D37F5-5114-4713-AA1A-50DB1F26827A}" srcOrd="8" destOrd="0" presId="urn:microsoft.com/office/officeart/2005/8/layout/hList7#1"/>
    <dgm:cxn modelId="{84D38B10-149E-47FC-9B0C-6A0D16A60B26}" type="presParOf" srcId="{9B9D37F5-5114-4713-AA1A-50DB1F26827A}" destId="{4396FB3D-FAD3-4F7B-B482-79778BEDD29C}" srcOrd="0" destOrd="0" presId="urn:microsoft.com/office/officeart/2005/8/layout/hList7#1"/>
    <dgm:cxn modelId="{F980233D-37E6-469D-B9DC-88CC3818E5B0}" type="presParOf" srcId="{9B9D37F5-5114-4713-AA1A-50DB1F26827A}" destId="{562C6547-9829-496C-9E33-5D5A1FF037E9}" srcOrd="1" destOrd="0" presId="urn:microsoft.com/office/officeart/2005/8/layout/hList7#1"/>
    <dgm:cxn modelId="{BDCA7EB3-9AED-4983-AD9A-5F07705E1BFB}" type="presParOf" srcId="{9B9D37F5-5114-4713-AA1A-50DB1F26827A}" destId="{F48EB6C6-67B6-415C-851A-2118EB717367}" srcOrd="2" destOrd="0" presId="urn:microsoft.com/office/officeart/2005/8/layout/hList7#1"/>
    <dgm:cxn modelId="{0C980BF8-3808-42B6-B769-F7695F552695}" type="presParOf" srcId="{9B9D37F5-5114-4713-AA1A-50DB1F26827A}" destId="{13D9A13D-763D-4944-821F-AC7E643600B3}" srcOrd="3" destOrd="0" presId="urn:microsoft.com/office/officeart/2005/8/layout/hList7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C9FB-00C9-402B-9641-0864E0F3927F}">
      <dsp:nvSpPr>
        <dsp:cNvPr id="0" name=""/>
        <dsp:cNvSpPr/>
      </dsp:nvSpPr>
      <dsp:spPr>
        <a:xfrm>
          <a:off x="0" y="0"/>
          <a:ext cx="2143125" cy="51413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b="1" kern="1200" dirty="0" smtClean="0"/>
            <a:t>SES</a:t>
          </a:r>
          <a:endParaRPr lang="en-AU" sz="16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Gentrification</a:t>
          </a:r>
          <a:endParaRPr lang="en-A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Population Growth</a:t>
          </a:r>
          <a:endParaRPr lang="en-A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Hidden versus known disadvantage</a:t>
          </a:r>
          <a:endParaRPr lang="en-AU" sz="1700" kern="1200" dirty="0"/>
        </a:p>
      </dsp:txBody>
      <dsp:txXfrm>
        <a:off x="0" y="2056537"/>
        <a:ext cx="2143125" cy="2056537"/>
      </dsp:txXfrm>
    </dsp:sp>
    <dsp:sp modelId="{0E5E96F7-6D11-473A-9903-721306CECC99}">
      <dsp:nvSpPr>
        <dsp:cNvPr id="0" name=""/>
        <dsp:cNvSpPr/>
      </dsp:nvSpPr>
      <dsp:spPr>
        <a:xfrm>
          <a:off x="215528" y="308480"/>
          <a:ext cx="1712067" cy="17120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D5B78-5413-4AE5-A7B9-359C48C49C6C}">
      <dsp:nvSpPr>
        <dsp:cNvPr id="0" name=""/>
        <dsp:cNvSpPr/>
      </dsp:nvSpPr>
      <dsp:spPr>
        <a:xfrm>
          <a:off x="2207418" y="0"/>
          <a:ext cx="2143125" cy="5141342"/>
        </a:xfrm>
        <a:prstGeom prst="roundRect">
          <a:avLst>
            <a:gd name="adj" fmla="val 10000"/>
          </a:avLst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b="1" kern="1200" dirty="0" smtClean="0"/>
            <a:t>SOCIAL</a:t>
          </a:r>
          <a:endParaRPr lang="en-AU" sz="16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Role of stigma</a:t>
          </a:r>
          <a:endParaRPr lang="en-A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Where are networks beginning? School, Kinder, Playgroup, Maternal and Child Health?</a:t>
          </a:r>
          <a:endParaRPr lang="en-AU" sz="1700" kern="1200" dirty="0"/>
        </a:p>
      </dsp:txBody>
      <dsp:txXfrm>
        <a:off x="2207418" y="2056537"/>
        <a:ext cx="2143125" cy="2056537"/>
      </dsp:txXfrm>
    </dsp:sp>
    <dsp:sp modelId="{DACA2676-F7C9-436F-A6E5-804BA31922D9}">
      <dsp:nvSpPr>
        <dsp:cNvPr id="0" name=""/>
        <dsp:cNvSpPr/>
      </dsp:nvSpPr>
      <dsp:spPr>
        <a:xfrm>
          <a:off x="2422947" y="308480"/>
          <a:ext cx="1712067" cy="17120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F44E5-0346-4AB6-B3C0-8A80EFF6C9FD}">
      <dsp:nvSpPr>
        <dsp:cNvPr id="0" name=""/>
        <dsp:cNvSpPr/>
      </dsp:nvSpPr>
      <dsp:spPr>
        <a:xfrm>
          <a:off x="4414837" y="0"/>
          <a:ext cx="2143125" cy="5141342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1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600" kern="1200" dirty="0" smtClean="0"/>
            <a:t>  </a:t>
          </a:r>
          <a:r>
            <a:rPr lang="en-AU" sz="1600" b="1" kern="1200" dirty="0" smtClean="0"/>
            <a:t>PHYSICAL</a:t>
          </a:r>
          <a:endParaRPr lang="en-AU" sz="16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err="1" smtClean="0"/>
            <a:t>Walkability</a:t>
          </a:r>
          <a:r>
            <a:rPr lang="en-AU" sz="1700" kern="1200" dirty="0" smtClean="0"/>
            <a:t> – </a:t>
          </a:r>
          <a:r>
            <a:rPr lang="en-AU" sz="1700" kern="1200" dirty="0" err="1" smtClean="0"/>
            <a:t>esp</a:t>
          </a:r>
          <a:r>
            <a:rPr lang="en-AU" sz="1700" kern="1200" dirty="0" smtClean="0"/>
            <a:t> in pockets of disadvantage</a:t>
          </a:r>
          <a:endParaRPr lang="en-A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Quality and safety of POS e.g. parks</a:t>
          </a:r>
          <a:endParaRPr lang="en-A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Housing types </a:t>
          </a:r>
          <a:r>
            <a:rPr lang="en-AU" sz="1700" kern="1200" dirty="0" err="1" smtClean="0"/>
            <a:t>e.g</a:t>
          </a:r>
          <a:r>
            <a:rPr lang="en-AU" sz="1700" kern="1200" dirty="0" smtClean="0"/>
            <a:t> density of public housing</a:t>
          </a:r>
          <a:endParaRPr lang="en-AU" sz="17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A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AU" sz="1200" kern="1200" dirty="0"/>
        </a:p>
      </dsp:txBody>
      <dsp:txXfrm>
        <a:off x="4414837" y="2056537"/>
        <a:ext cx="2143125" cy="2056537"/>
      </dsp:txXfrm>
    </dsp:sp>
    <dsp:sp modelId="{85019718-DB39-40AB-A49E-D24D169E3825}">
      <dsp:nvSpPr>
        <dsp:cNvPr id="0" name=""/>
        <dsp:cNvSpPr/>
      </dsp:nvSpPr>
      <dsp:spPr>
        <a:xfrm>
          <a:off x="4630366" y="308480"/>
          <a:ext cx="1712067" cy="171206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11AD1-8B5C-47EA-90EC-53333C28E2AD}">
      <dsp:nvSpPr>
        <dsp:cNvPr id="0" name=""/>
        <dsp:cNvSpPr/>
      </dsp:nvSpPr>
      <dsp:spPr>
        <a:xfrm>
          <a:off x="6622256" y="0"/>
          <a:ext cx="2143125" cy="5141342"/>
        </a:xfrm>
        <a:prstGeom prst="roundRect">
          <a:avLst>
            <a:gd name="adj" fmla="val 10000"/>
          </a:avLst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700" b="1" kern="1200" dirty="0" smtClean="0"/>
            <a:t>SERVICES</a:t>
          </a:r>
          <a:endParaRPr lang="en-AU" sz="17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Explore service models:</a:t>
          </a:r>
          <a:endParaRPr lang="en-AU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 Schools as hubs</a:t>
          </a:r>
          <a:endParaRPr lang="en-AU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 preschools </a:t>
          </a:r>
          <a:r>
            <a:rPr lang="en-AU" sz="1600" kern="1200" dirty="0" err="1" smtClean="0"/>
            <a:t>vs</a:t>
          </a:r>
          <a:r>
            <a:rPr lang="en-AU" sz="1600" kern="1200" dirty="0" smtClean="0"/>
            <a:t> long day care</a:t>
          </a:r>
          <a:endParaRPr lang="en-A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Children’s Hubs </a:t>
          </a:r>
          <a:r>
            <a:rPr lang="en-AU" sz="1600" kern="1200" dirty="0" err="1" smtClean="0"/>
            <a:t>vs</a:t>
          </a:r>
          <a:r>
            <a:rPr lang="en-AU" sz="1600" kern="1200" dirty="0" smtClean="0"/>
            <a:t> whole-of-community services</a:t>
          </a:r>
          <a:endParaRPr lang="en-AU" sz="1600" kern="1200" dirty="0"/>
        </a:p>
      </dsp:txBody>
      <dsp:txXfrm>
        <a:off x="6622256" y="2056537"/>
        <a:ext cx="2143125" cy="2056537"/>
      </dsp:txXfrm>
    </dsp:sp>
    <dsp:sp modelId="{29F05871-BD27-4F63-8C2E-542F713F1C58}">
      <dsp:nvSpPr>
        <dsp:cNvPr id="0" name=""/>
        <dsp:cNvSpPr/>
      </dsp:nvSpPr>
      <dsp:spPr>
        <a:xfrm>
          <a:off x="6837785" y="308480"/>
          <a:ext cx="1712067" cy="171206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96FB3D-FAD3-4F7B-B482-79778BEDD29C}">
      <dsp:nvSpPr>
        <dsp:cNvPr id="0" name=""/>
        <dsp:cNvSpPr/>
      </dsp:nvSpPr>
      <dsp:spPr>
        <a:xfrm>
          <a:off x="8829675" y="0"/>
          <a:ext cx="2143125" cy="5141342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200" b="1" kern="1200" dirty="0" smtClean="0"/>
            <a:t>GOVERNANCE</a:t>
          </a:r>
          <a:endParaRPr lang="en-AU" sz="22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e.g. C4C/ Best Start in communities</a:t>
          </a:r>
          <a:endParaRPr lang="en-A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700" kern="1200" dirty="0" smtClean="0"/>
            <a:t>Local vs regional structures </a:t>
          </a:r>
          <a:endParaRPr lang="en-AU" sz="1700" kern="1200" dirty="0"/>
        </a:p>
      </dsp:txBody>
      <dsp:txXfrm>
        <a:off x="8829675" y="2056537"/>
        <a:ext cx="2143125" cy="2056537"/>
      </dsp:txXfrm>
    </dsp:sp>
    <dsp:sp modelId="{13D9A13D-763D-4944-821F-AC7E643600B3}">
      <dsp:nvSpPr>
        <dsp:cNvPr id="0" name=""/>
        <dsp:cNvSpPr/>
      </dsp:nvSpPr>
      <dsp:spPr>
        <a:xfrm>
          <a:off x="9045203" y="308480"/>
          <a:ext cx="1712067" cy="17120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16159-684A-41C1-90D7-ACA3A7AD0843}">
      <dsp:nvSpPr>
        <dsp:cNvPr id="0" name=""/>
        <dsp:cNvSpPr/>
      </dsp:nvSpPr>
      <dsp:spPr>
        <a:xfrm>
          <a:off x="373799" y="4370141"/>
          <a:ext cx="10094976" cy="771201"/>
        </a:xfrm>
        <a:prstGeom prst="left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#1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D6BB9-6165-4A56-B506-E39FD05182E1}" type="datetimeFigureOut">
              <a:rPr lang="en-AU" smtClean="0"/>
              <a:t>1/02/2017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9A6CF-C993-4BCF-BDAF-BA516B733F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479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9A6CF-C993-4BCF-BDAF-BA516B733F8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6089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12C5C-DDCC-4731-9A71-84362528104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701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12C5C-DDCC-4731-9A71-84362528104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3193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 dirty="0" smtClean="0">
                <a:latin typeface="Arial" pitchFamily="34" charset="0"/>
                <a:ea typeface="ＭＳ Ｐゴシック" pitchFamily="34" charset="-128"/>
              </a:rPr>
              <a:t>3-year project funded by the ARC and</a:t>
            </a:r>
            <a:r>
              <a:rPr lang="en-AU" altLang="en-US" baseline="0" dirty="0" smtClean="0">
                <a:latin typeface="Arial" pitchFamily="34" charset="0"/>
                <a:ea typeface="ＭＳ Ｐゴシック" pitchFamily="34" charset="-128"/>
              </a:rPr>
              <a:t> other government orgs</a:t>
            </a:r>
          </a:p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48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28DBAAD-6993-4126-9847-9A57708BC879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58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28DBAAD-6993-4126-9847-9A57708BC879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9792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[FG</a:t>
            </a:r>
            <a:r>
              <a:rPr lang="en-AU" baseline="0" dirty="0" smtClean="0"/>
              <a:t> ID 10]</a:t>
            </a:r>
          </a:p>
          <a:p>
            <a:endParaRPr lang="en-AU" baseline="0" dirty="0" smtClean="0"/>
          </a:p>
          <a:p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QUOTE: stigma/ negative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generalised trust </a:t>
            </a:r>
            <a:r>
              <a:rPr lang="en-A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can’t walk to other end of street; vs</a:t>
            </a:r>
            <a:r>
              <a:rPr lang="en-A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can get there ourselves</a:t>
            </a:r>
            <a:endParaRPr lang="en-A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71B60-AD61-4F4C-B3AB-F29CD0FE3811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5687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204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28DBAAD-6993-4126-9847-9A57708BC879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542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997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311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9A6CF-C993-4BCF-BDAF-BA516B733F8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5050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4431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5895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baseline="0" dirty="0" smtClean="0">
              <a:latin typeface="Arial" pitchFamily="34" charset="0"/>
              <a:ea typeface="ＭＳ Ｐゴシック" pitchFamily="34" charset="-128"/>
            </a:endParaRPr>
          </a:p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3705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dirty="0" smtClean="0"/>
              <a:t>Indicators: ‘input’ indicators vs outcome focused</a:t>
            </a:r>
          </a:p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8548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12C5C-DDCC-4731-9A71-84362528104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182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28DBAAD-6993-4126-9847-9A57708BC879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992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12C5C-DDCC-4731-9A71-84362528104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itchFamily="34" charset="0"/>
                <a:ea typeface="ＭＳ Ｐゴシック" pitchFamily="34" charset="-128"/>
              </a:rPr>
              <a:t>KV</a:t>
            </a:r>
          </a:p>
        </p:txBody>
      </p:sp>
    </p:spTree>
    <p:extLst>
      <p:ext uri="{BB962C8B-B14F-4D97-AF65-F5344CB8AC3E}">
        <p14:creationId xmlns:p14="http://schemas.microsoft.com/office/powerpoint/2010/main" val="409106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12C5C-DDCC-4731-9A71-84362528104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itchFamily="34" charset="0"/>
                <a:ea typeface="ＭＳ Ｐゴシック" pitchFamily="34" charset="-128"/>
              </a:rPr>
              <a:t>ARC</a:t>
            </a:r>
            <a:r>
              <a:rPr lang="en-US" altLang="en-US" baseline="0" dirty="0" smtClean="0">
                <a:latin typeface="Arial" pitchFamily="34" charset="0"/>
                <a:ea typeface="ＭＳ Ｐゴシック" pitchFamily="34" charset="-128"/>
              </a:rPr>
              <a:t> Linkage grant</a:t>
            </a:r>
          </a:p>
          <a:p>
            <a:pPr eaLnBrk="1" hangingPunct="1"/>
            <a:r>
              <a:rPr lang="en-US" altLang="en-US" baseline="0" dirty="0" smtClean="0">
                <a:latin typeface="Arial" pitchFamily="34" charset="0"/>
                <a:ea typeface="ＭＳ Ｐゴシック" pitchFamily="34" charset="-128"/>
              </a:rPr>
              <a:t>Started data collection in 2015 (3 years)</a:t>
            </a:r>
          </a:p>
          <a:p>
            <a:pPr eaLnBrk="1" hangingPunct="1"/>
            <a:endParaRPr lang="en-US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39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0A5D1-A17A-4DCE-B1AA-8403CF87863A}" type="slidenum">
              <a:rPr lang="en-AU" smtClean="0">
                <a:solidFill>
                  <a:prstClr val="black"/>
                </a:solidFill>
              </a:rPr>
              <a:pPr/>
              <a:t>8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7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939D94-A373-409C-8B63-ED35F2D2D7F9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791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1363" indent="-28416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14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986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5813" indent="-227013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30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02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74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4613" indent="-227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412C5C-DDCC-4731-9A71-84362528104B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/>
              <a:t>Communities with better or worse child development outcomes relative to their socioeconomic status (SES).</a:t>
            </a:r>
          </a:p>
          <a:p>
            <a:pPr eaLnBrk="1" hangingPunct="1"/>
            <a:r>
              <a:rPr lang="en-AU" altLang="en-US" dirty="0" smtClean="0">
                <a:latin typeface="Arial" pitchFamily="34" charset="0"/>
                <a:ea typeface="ＭＳ Ｐゴシック" pitchFamily="34" charset="-128"/>
              </a:rPr>
              <a:t>SEIFA: Australian Bureau of Statistics Socio-economic</a:t>
            </a:r>
            <a:r>
              <a:rPr lang="en-AU" altLang="en-US" baseline="0" dirty="0" smtClean="0">
                <a:latin typeface="Arial" pitchFamily="34" charset="0"/>
                <a:ea typeface="ＭＳ Ｐゴシック" pitchFamily="34" charset="-128"/>
              </a:rPr>
              <a:t> index for areas - income, employment – labourers, % occupied dwellings no internet connection, education</a:t>
            </a:r>
          </a:p>
          <a:p>
            <a:pPr eaLnBrk="1" hangingPunct="1"/>
            <a:endParaRPr lang="en-US" alt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040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3" indent="0" algn="ctr">
              <a:buNone/>
              <a:defRPr sz="2000"/>
            </a:lvl2pPr>
            <a:lvl3pPr marL="914286" indent="0" algn="ctr">
              <a:buNone/>
              <a:defRPr sz="1900"/>
            </a:lvl3pPr>
            <a:lvl4pPr marL="1371430" indent="0" algn="ctr">
              <a:buNone/>
              <a:defRPr sz="1600"/>
            </a:lvl4pPr>
            <a:lvl5pPr marL="1828573" indent="0" algn="ctr">
              <a:buNone/>
              <a:defRPr sz="1600"/>
            </a:lvl5pPr>
            <a:lvl6pPr marL="2285718" indent="0" algn="ctr">
              <a:buNone/>
              <a:defRPr sz="1600"/>
            </a:lvl6pPr>
            <a:lvl7pPr marL="2742858" indent="0" algn="ctr">
              <a:buNone/>
              <a:defRPr sz="1600"/>
            </a:lvl7pPr>
            <a:lvl8pPr marL="3200000" indent="0" algn="ctr">
              <a:buNone/>
              <a:defRPr sz="1600"/>
            </a:lvl8pPr>
            <a:lvl9pPr marL="365714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048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19637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8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7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51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719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87050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513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6781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2753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7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4"/>
            <a:ext cx="2628900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4"/>
            <a:ext cx="7734300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78218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4492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713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55458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3686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174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418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34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34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7396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99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53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35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0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43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15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532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7581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40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79448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533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583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1200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5178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253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36509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7140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40534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64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259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356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40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8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95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35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66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314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717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4811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8255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1151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919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15110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8389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2836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2304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6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45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1712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59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0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47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4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84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21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60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336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2994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69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74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945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11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41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8309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94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90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38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6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01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89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6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05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8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92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5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32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6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363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1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54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639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87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88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4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184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9582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017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070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577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841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5432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5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249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3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6126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0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28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7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85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09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882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8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005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32534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49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737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0848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327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668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2033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188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697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235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20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0113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08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2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1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9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7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81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81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568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2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66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96093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8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4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978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627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883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578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826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7397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6513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011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3" indent="0">
              <a:buNone/>
              <a:defRPr sz="1500"/>
            </a:lvl2pPr>
            <a:lvl3pPr marL="914286" indent="0">
              <a:buNone/>
              <a:defRPr sz="1200"/>
            </a:lvl3pPr>
            <a:lvl4pPr marL="1371430" indent="0">
              <a:buNone/>
              <a:defRPr sz="1100"/>
            </a:lvl4pPr>
            <a:lvl5pPr marL="1828573" indent="0">
              <a:buNone/>
              <a:defRPr sz="1100"/>
            </a:lvl5pPr>
            <a:lvl6pPr marL="2285718" indent="0">
              <a:buNone/>
              <a:defRPr sz="1100"/>
            </a:lvl6pPr>
            <a:lvl7pPr marL="2742858" indent="0">
              <a:buNone/>
              <a:defRPr sz="1100"/>
            </a:lvl7pPr>
            <a:lvl8pPr marL="3200000" indent="0">
              <a:buNone/>
              <a:defRPr sz="1100"/>
            </a:lvl8pPr>
            <a:lvl9pPr marL="3657143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50065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866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129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661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4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4" y="1285877"/>
            <a:ext cx="5386917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277" y="1285877"/>
            <a:ext cx="5389033" cy="817577"/>
          </a:xfr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accent6"/>
                </a:solidFill>
              </a:defRPr>
            </a:lvl1pPr>
            <a:lvl2pPr marL="609507" indent="0">
              <a:buNone/>
              <a:defRPr sz="2700" b="1"/>
            </a:lvl2pPr>
            <a:lvl3pPr marL="1219020" indent="0">
              <a:buNone/>
              <a:defRPr sz="2400" b="1"/>
            </a:lvl3pPr>
            <a:lvl4pPr marL="1828528" indent="0">
              <a:buNone/>
              <a:defRPr sz="2100" b="1"/>
            </a:lvl4pPr>
            <a:lvl5pPr marL="2438038" indent="0">
              <a:buNone/>
              <a:defRPr sz="2100" b="1"/>
            </a:lvl5pPr>
            <a:lvl6pPr marL="3047544" indent="0">
              <a:buNone/>
              <a:defRPr sz="2100" b="1"/>
            </a:lvl6pPr>
            <a:lvl7pPr marL="3657051" indent="0">
              <a:buNone/>
              <a:defRPr sz="2100" b="1"/>
            </a:lvl7pPr>
            <a:lvl8pPr marL="4266560" indent="0">
              <a:buNone/>
              <a:defRPr sz="2100" b="1"/>
            </a:lvl8pPr>
            <a:lvl9pPr marL="4876069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5" y="2174875"/>
            <a:ext cx="5389033" cy="3951288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729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79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28737"/>
            <a:ext cx="6815667" cy="4697427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867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000109"/>
            <a:ext cx="7315200" cy="4214843"/>
          </a:xfrm>
        </p:spPr>
        <p:txBody>
          <a:bodyPr>
            <a:normAutofit/>
          </a:bodyPr>
          <a:lstStyle>
            <a:lvl1pPr marL="0" indent="0">
              <a:buNone/>
              <a:defRPr sz="4300"/>
            </a:lvl1pPr>
            <a:lvl2pPr marL="609507" indent="0">
              <a:buNone/>
              <a:defRPr sz="3700"/>
            </a:lvl2pPr>
            <a:lvl3pPr marL="1219020" indent="0">
              <a:buNone/>
              <a:defRPr sz="3200"/>
            </a:lvl3pPr>
            <a:lvl4pPr marL="1828528" indent="0">
              <a:buNone/>
              <a:defRPr sz="2700"/>
            </a:lvl4pPr>
            <a:lvl5pPr marL="2438038" indent="0">
              <a:buNone/>
              <a:defRPr sz="2700"/>
            </a:lvl5pPr>
            <a:lvl6pPr marL="3047544" indent="0">
              <a:buNone/>
              <a:defRPr sz="2700"/>
            </a:lvl6pPr>
            <a:lvl7pPr marL="3657051" indent="0">
              <a:buNone/>
              <a:defRPr sz="2700"/>
            </a:lvl7pPr>
            <a:lvl8pPr marL="4266560" indent="0">
              <a:buNone/>
              <a:defRPr sz="2700"/>
            </a:lvl8pPr>
            <a:lvl9pPr marL="4876069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54"/>
            <a:ext cx="7315200" cy="80486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609507" indent="0">
              <a:buNone/>
              <a:defRPr sz="1600"/>
            </a:lvl2pPr>
            <a:lvl3pPr marL="1219020" indent="0">
              <a:buNone/>
              <a:defRPr sz="1300"/>
            </a:lvl3pPr>
            <a:lvl4pPr marL="1828528" indent="0">
              <a:buNone/>
              <a:defRPr sz="1200"/>
            </a:lvl4pPr>
            <a:lvl5pPr marL="2438038" indent="0">
              <a:buNone/>
              <a:defRPr sz="1200"/>
            </a:lvl5pPr>
            <a:lvl6pPr marL="3047544" indent="0">
              <a:buNone/>
              <a:defRPr sz="1200"/>
            </a:lvl6pPr>
            <a:lvl7pPr marL="3657051" indent="0">
              <a:buNone/>
              <a:defRPr sz="1200"/>
            </a:lvl7pPr>
            <a:lvl8pPr marL="4266560" indent="0">
              <a:buNone/>
              <a:defRPr sz="1200"/>
            </a:lvl8pPr>
            <a:lvl9pPr marL="487606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215680" y="0"/>
            <a:ext cx="877312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76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5011_PPT_BG_EndP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117" cy="6860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12"/>
          <p:cNvSpPr>
            <a:spLocks noChangeShapeType="1"/>
          </p:cNvSpPr>
          <p:nvPr userDrawn="1"/>
        </p:nvSpPr>
        <p:spPr bwMode="auto">
          <a:xfrm>
            <a:off x="2893487" y="1786468"/>
            <a:ext cx="2116" cy="131233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21904" tIns="60952" rIns="121904" bIns="60952" anchor="ctr"/>
          <a:lstStyle/>
          <a:p>
            <a:pPr defTabSz="91430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smtClean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5" name="Picture 18" descr="Picture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" y="1752601"/>
            <a:ext cx="1348316" cy="136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3333731" y="1828800"/>
            <a:ext cx="7620053" cy="1295400"/>
          </a:xfrm>
        </p:spPr>
        <p:txBody>
          <a:bodyPr/>
          <a:lstStyle>
            <a:lvl1pPr>
              <a:defRPr sz="37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26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80" y="0"/>
            <a:ext cx="8773120" cy="762000"/>
          </a:xfrm>
        </p:spPr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6712" y="1109968"/>
            <a:ext cx="10858576" cy="615553"/>
          </a:xfrm>
          <a:ln algn="ctr"/>
        </p:spPr>
        <p:txBody>
          <a:bodyPr>
            <a:normAutofit/>
          </a:bodyPr>
          <a:lstStyle>
            <a:lvl1pPr marL="0" indent="0" eaLnBrk="0" hangingPunct="0">
              <a:spcBef>
                <a:spcPct val="50000"/>
              </a:spcBef>
              <a:buFont typeface="Arial" charset="0"/>
              <a:buNone/>
              <a:defRPr sz="3200" b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609600" y="1785931"/>
            <a:ext cx="10972800" cy="4311649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0" tIns="45718" rIns="91430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0" tIns="45718" rIns="91430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4F55-1E1D-4613-A5FF-F4CA3B0B8382}" type="datetimeFigureOut">
              <a:rPr lang="en-AU" smtClean="0"/>
              <a:pPr/>
              <a:t>1/02/2017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0" tIns="45718" rIns="91430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80F4-2EFF-419A-A76C-3AD80E2D7B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62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28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5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4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6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0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3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18" indent="-228573" algn="l" defTabSz="91428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7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36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2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01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6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69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  <p:sldLayoutId id="2147483957" r:id="rId21"/>
    <p:sldLayoutId id="2147483958" r:id="rId22"/>
    <p:sldLayoutId id="214748395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33C2E08D-97D1-41B6-9791-5C9F7A96DC56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1/02/2017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491A4F4-58DD-4DA6-B332-A3B239C1FE88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70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  <p:sldLayoutId id="2147483978" r:id="rId18"/>
    <p:sldLayoutId id="2147483979" r:id="rId19"/>
    <p:sldLayoutId id="2147483980" r:id="rId20"/>
    <p:sldLayoutId id="2147483981" r:id="rId21"/>
    <p:sldLayoutId id="2147483982" r:id="rId22"/>
    <p:sldLayoutId id="214748398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4" Type="http://schemas.openxmlformats.org/officeDocument/2006/relationships/hyperlink" Target="https://redcap.mcri.edu.au/kic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8.xml"/><Relationship Id="rId4" Type="http://schemas.openxmlformats.org/officeDocument/2006/relationships/image" Target="cid:image005.jpg@01CF1CFA.5EB2516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8.xml"/><Relationship Id="rId5" Type="http://schemas.openxmlformats.org/officeDocument/2006/relationships/image" Target="cid:image005.jpg@01CF1CFA.5EB25160" TargetMode="Externa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Karen.Villanueva@mcri.edu.au" TargetMode="External"/><Relationship Id="rId2" Type="http://schemas.openxmlformats.org/officeDocument/2006/relationships/hyperlink" Target="mailto:sharon.goldfeld@rch.org.au" TargetMode="External"/><Relationship Id="rId1" Type="http://schemas.openxmlformats.org/officeDocument/2006/relationships/slideLayout" Target="../slideLayouts/slideLayout153.xml"/><Relationship Id="rId5" Type="http://schemas.openxmlformats.org/officeDocument/2006/relationships/image" Target="cid:image005.jpg@01CF1CFA.5EB25160" TargetMode="Externa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jpeg"/><Relationship Id="rId18" Type="http://schemas.openxmlformats.org/officeDocument/2006/relationships/image" Target="cid:image001.png@01D0444B.3E561810" TargetMode="External"/><Relationship Id="rId26" Type="http://schemas.openxmlformats.org/officeDocument/2006/relationships/image" Target="../media/image34.jpeg"/><Relationship Id="rId3" Type="http://schemas.openxmlformats.org/officeDocument/2006/relationships/image" Target="../media/image3.png"/><Relationship Id="rId21" Type="http://schemas.openxmlformats.org/officeDocument/2006/relationships/image" Target="../media/image30.jpeg"/><Relationship Id="rId7" Type="http://schemas.openxmlformats.org/officeDocument/2006/relationships/image" Target="../media/image20.jpeg"/><Relationship Id="rId12" Type="http://schemas.openxmlformats.org/officeDocument/2006/relationships/image" Target="../media/image24.jpeg"/><Relationship Id="rId17" Type="http://schemas.openxmlformats.org/officeDocument/2006/relationships/image" Target="../media/image28.png"/><Relationship Id="rId25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6" Type="http://schemas.openxmlformats.org/officeDocument/2006/relationships/image" Target="cid:image005.png@01D0444B.3E561810" TargetMode="External"/><Relationship Id="rId20" Type="http://schemas.openxmlformats.org/officeDocument/2006/relationships/image" Target="cid:image020.png@01CF1CFA.0A88C150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cid:image005.jpg@01CF1CFA.5EB25160" TargetMode="External"/><Relationship Id="rId11" Type="http://schemas.openxmlformats.org/officeDocument/2006/relationships/image" Target="../media/image5.emf"/><Relationship Id="rId24" Type="http://schemas.openxmlformats.org/officeDocument/2006/relationships/image" Target="../media/image32.png"/><Relationship Id="rId5" Type="http://schemas.openxmlformats.org/officeDocument/2006/relationships/image" Target="../media/image19.jpeg"/><Relationship Id="rId15" Type="http://schemas.openxmlformats.org/officeDocument/2006/relationships/image" Target="../media/image27.png"/><Relationship Id="rId23" Type="http://schemas.openxmlformats.org/officeDocument/2006/relationships/image" Target="../media/image6.png"/><Relationship Id="rId10" Type="http://schemas.openxmlformats.org/officeDocument/2006/relationships/image" Target="../media/image23.jpeg"/><Relationship Id="rId19" Type="http://schemas.openxmlformats.org/officeDocument/2006/relationships/image" Target="../media/image29.png"/><Relationship Id="rId4" Type="http://schemas.openxmlformats.org/officeDocument/2006/relationships/image" Target="../media/image18.jpeg"/><Relationship Id="rId9" Type="http://schemas.openxmlformats.org/officeDocument/2006/relationships/image" Target="../media/image22.emf"/><Relationship Id="rId14" Type="http://schemas.openxmlformats.org/officeDocument/2006/relationships/image" Target="../media/image26.emf"/><Relationship Id="rId22" Type="http://schemas.openxmlformats.org/officeDocument/2006/relationships/image" Target="../media/image31.jpeg"/><Relationship Id="rId27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253" y="5968775"/>
            <a:ext cx="1489395" cy="570103"/>
          </a:xfrm>
          <a:prstGeom prst="rect">
            <a:avLst/>
          </a:prstGeom>
        </p:spPr>
      </p:pic>
      <p:pic>
        <p:nvPicPr>
          <p:cNvPr id="11" name="Picture 10" descr="2014_UC_inline_CMYK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41" y="5781439"/>
            <a:ext cx="1886547" cy="779143"/>
          </a:xfrm>
          <a:prstGeom prst="rect">
            <a:avLst/>
          </a:prstGeom>
        </p:spPr>
      </p:pic>
      <p:pic>
        <p:nvPicPr>
          <p:cNvPr id="12" name="Picture 11" descr="UWA Logo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1" y="5978746"/>
            <a:ext cx="2157395" cy="495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57" y="6088821"/>
            <a:ext cx="1439511" cy="527347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6" y="5697905"/>
            <a:ext cx="809873" cy="831763"/>
          </a:xfrm>
          <a:prstGeom prst="rect">
            <a:avLst/>
          </a:prstGeom>
        </p:spPr>
      </p:pic>
      <p:sp>
        <p:nvSpPr>
          <p:cNvPr id="15" name="Text Placeholder 4"/>
          <p:cNvSpPr txBox="1">
            <a:spLocks/>
          </p:cNvSpPr>
          <p:nvPr/>
        </p:nvSpPr>
        <p:spPr>
          <a:xfrm>
            <a:off x="479376" y="1772816"/>
            <a:ext cx="11277600" cy="1033463"/>
          </a:xfrm>
          <a:prstGeom prst="rect">
            <a:avLst/>
          </a:prstGeom>
        </p:spPr>
        <p:txBody>
          <a:bodyPr vert="horz" lIns="91430" tIns="45718" rIns="91430" bIns="45718"/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defRPr sz="4000" kern="1200" spc="100" baseline="0">
                <a:solidFill>
                  <a:schemeClr val="bg1"/>
                </a:solidFill>
                <a:latin typeface="Futura T Ligh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AU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en-A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Using qualitative and quantitative data to explore </a:t>
            </a:r>
            <a:r>
              <a:rPr lang="en-A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</a:t>
            </a:r>
            <a:r>
              <a:rPr lang="en-A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community factors </a:t>
            </a:r>
            <a:r>
              <a:rPr lang="en-A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influence </a:t>
            </a:r>
            <a:r>
              <a:rPr lang="en-A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early child </a:t>
            </a:r>
            <a:r>
              <a:rPr lang="en-A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development: </a:t>
            </a:r>
          </a:p>
          <a:p>
            <a:pPr algn="ctr">
              <a:defRPr/>
            </a:pPr>
            <a:r>
              <a:rPr lang="en-A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Big </a:t>
            </a:r>
            <a:r>
              <a:rPr lang="en-A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AU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ata and Small Data</a:t>
            </a:r>
            <a:endParaRPr lang="en-A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AU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AU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en-A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Professor Sharon </a:t>
            </a:r>
            <a:r>
              <a:rPr lang="en-A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Goldfeld</a:t>
            </a:r>
          </a:p>
          <a:p>
            <a:pPr algn="ctr">
              <a:defRPr/>
            </a:pPr>
            <a:r>
              <a:rPr lang="en-A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Centre for Community Child Health</a:t>
            </a:r>
            <a:endParaRPr lang="en-AU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r>
              <a:rPr lang="en-A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February 2-3, 2017</a:t>
            </a:r>
          </a:p>
          <a:p>
            <a:pPr algn="ctr">
              <a:defRPr/>
            </a:pPr>
            <a:r>
              <a:rPr lang="en-A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Cities4Kids: Small Children, Big Cities – Urban95</a:t>
            </a:r>
          </a:p>
          <a:p>
            <a:pPr algn="ctr">
              <a:defRPr/>
            </a:pPr>
            <a:r>
              <a:rPr lang="en-AU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New Delhi, India</a:t>
            </a:r>
          </a:p>
          <a:p>
            <a:pPr algn="ctr">
              <a:defRPr/>
            </a:pPr>
            <a:endParaRPr lang="en-AU" sz="3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defRPr/>
            </a:pPr>
            <a:endParaRPr lang="en-AU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487204"/>
            <a:ext cx="2693335" cy="114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0" y="6467523"/>
            <a:ext cx="12192000" cy="3693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AU" altLang="en-US" sz="1600" dirty="0"/>
              <a:t>SES: socio-economic status; ECD: Early child development</a:t>
            </a:r>
          </a:p>
        </p:txBody>
      </p:sp>
      <p:sp>
        <p:nvSpPr>
          <p:cNvPr id="62468" name="Title 7"/>
          <p:cNvSpPr>
            <a:spLocks noGrp="1"/>
          </p:cNvSpPr>
          <p:nvPr>
            <p:ph type="title"/>
          </p:nvPr>
        </p:nvSpPr>
        <p:spPr>
          <a:xfrm>
            <a:off x="116421" y="165119"/>
            <a:ext cx="11678014" cy="757758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Learning from extremes: off diagonal communities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7368" y="1210387"/>
            <a:ext cx="11559112" cy="4784570"/>
            <a:chOff x="376772" y="1445691"/>
            <a:chExt cx="11559112" cy="4784570"/>
          </a:xfrm>
        </p:grpSpPr>
        <p:pic>
          <p:nvPicPr>
            <p:cNvPr id="62470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72" y="1932525"/>
              <a:ext cx="9368367" cy="3270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2471" name="Straight Arrow Connector 6"/>
            <p:cNvCxnSpPr>
              <a:cxnSpLocks noChangeShapeType="1"/>
            </p:cNvCxnSpPr>
            <p:nvPr/>
          </p:nvCxnSpPr>
          <p:spPr bwMode="auto">
            <a:xfrm>
              <a:off x="3198287" y="2463807"/>
              <a:ext cx="1104900" cy="70696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72" name="Straight Arrow Connector 13"/>
            <p:cNvCxnSpPr>
              <a:cxnSpLocks noChangeShapeType="1"/>
            </p:cNvCxnSpPr>
            <p:nvPr/>
          </p:nvCxnSpPr>
          <p:spPr bwMode="auto">
            <a:xfrm flipV="1">
              <a:off x="3467103" y="4965701"/>
              <a:ext cx="836084" cy="60325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73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9262536" y="2461687"/>
              <a:ext cx="865717" cy="78951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74" name="Straight Arrow Connector 20"/>
            <p:cNvCxnSpPr>
              <a:cxnSpLocks noChangeShapeType="1"/>
            </p:cNvCxnSpPr>
            <p:nvPr/>
          </p:nvCxnSpPr>
          <p:spPr bwMode="auto">
            <a:xfrm flipH="1" flipV="1">
              <a:off x="9275233" y="4885268"/>
              <a:ext cx="660400" cy="63711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475" name="TextBox 15"/>
            <p:cNvSpPr txBox="1">
              <a:spLocks noChangeArrowheads="1"/>
            </p:cNvSpPr>
            <p:nvPr/>
          </p:nvSpPr>
          <p:spPr bwMode="auto">
            <a:xfrm>
              <a:off x="1295400" y="1445691"/>
              <a:ext cx="2861733" cy="7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4" tIns="60952" rIns="121904" bIns="60952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defTabSz="121911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r>
                <a:rPr lang="en-AU" altLang="en-US" sz="1900" b="1" dirty="0">
                  <a:solidFill>
                    <a:srgbClr val="FF0000"/>
                  </a:solidFill>
                </a:rPr>
                <a:t>Off-diagonal </a:t>
              </a:r>
              <a:r>
                <a:rPr lang="en-AU" altLang="en-US" sz="1900" b="1" dirty="0" smtClean="0">
                  <a:solidFill>
                    <a:srgbClr val="FF0000"/>
                  </a:solidFill>
                </a:rPr>
                <a:t>positive</a:t>
              </a:r>
              <a:endParaRPr lang="en-AU" altLang="en-US" sz="1900" b="1" dirty="0">
                <a:solidFill>
                  <a:srgbClr val="FF0000"/>
                </a:solidFill>
              </a:endParaRPr>
            </a:p>
            <a:p>
              <a:pPr algn="ctr" defTabSz="121911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r>
                <a:rPr lang="en-AU" altLang="en-US" sz="1900" dirty="0"/>
                <a:t>Low SES, </a:t>
              </a:r>
              <a:r>
                <a:rPr lang="en-AU" altLang="en-US" sz="1900" dirty="0" smtClean="0"/>
                <a:t>good ECD</a:t>
              </a:r>
              <a:endParaRPr lang="en-AU" altLang="en-US" sz="1900" dirty="0"/>
            </a:p>
          </p:txBody>
        </p:sp>
        <p:sp>
          <p:nvSpPr>
            <p:cNvPr id="62476" name="TextBox 23"/>
            <p:cNvSpPr txBox="1">
              <a:spLocks noChangeArrowheads="1"/>
            </p:cNvSpPr>
            <p:nvPr/>
          </p:nvSpPr>
          <p:spPr bwMode="auto">
            <a:xfrm>
              <a:off x="9072033" y="5522391"/>
              <a:ext cx="2863851" cy="70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04" tIns="60952" rIns="121904" bIns="60952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defTabSz="121911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r>
                <a:rPr lang="en-AU" altLang="en-US" sz="1900" b="1" dirty="0">
                  <a:solidFill>
                    <a:srgbClr val="FF0000"/>
                  </a:solidFill>
                </a:rPr>
                <a:t>Off-diagonal </a:t>
              </a:r>
              <a:r>
                <a:rPr lang="en-AU" altLang="en-US" sz="1900" b="1" dirty="0" smtClean="0">
                  <a:solidFill>
                    <a:srgbClr val="FF0000"/>
                  </a:solidFill>
                </a:rPr>
                <a:t>negative</a:t>
              </a:r>
              <a:endParaRPr lang="en-AU" altLang="en-US" sz="1900" b="1" dirty="0">
                <a:solidFill>
                  <a:srgbClr val="FF0000"/>
                </a:solidFill>
              </a:endParaRPr>
            </a:p>
            <a:p>
              <a:pPr algn="ctr" defTabSz="121911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r>
                <a:rPr lang="en-AU" altLang="en-US" sz="1900" dirty="0" smtClean="0"/>
                <a:t>High </a:t>
              </a:r>
              <a:r>
                <a:rPr lang="en-AU" altLang="en-US" sz="1900" dirty="0"/>
                <a:t>SES, </a:t>
              </a:r>
              <a:r>
                <a:rPr lang="en-AU" altLang="en-US" sz="1900" dirty="0" smtClean="0"/>
                <a:t>poor ECD</a:t>
              </a:r>
              <a:endParaRPr lang="en-AU" altLang="en-US" sz="1900" dirty="0"/>
            </a:p>
          </p:txBody>
        </p:sp>
        <p:sp>
          <p:nvSpPr>
            <p:cNvPr id="62477" name="TextBox 27"/>
            <p:cNvSpPr txBox="1">
              <a:spLocks noChangeArrowheads="1"/>
            </p:cNvSpPr>
            <p:nvPr/>
          </p:nvSpPr>
          <p:spPr bwMode="auto">
            <a:xfrm>
              <a:off x="9522889" y="1485900"/>
              <a:ext cx="2412995" cy="1292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04" tIns="60952" rIns="121904" bIns="60952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defTabSz="121911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r>
                <a:rPr lang="en-AU" altLang="en-US" sz="1900" b="1" dirty="0">
                  <a:solidFill>
                    <a:srgbClr val="00B050"/>
                  </a:solidFill>
                </a:rPr>
                <a:t>On-diagonal </a:t>
              </a:r>
              <a:r>
                <a:rPr lang="en-AU" altLang="en-US" sz="1900" b="1" dirty="0" smtClean="0">
                  <a:solidFill>
                    <a:srgbClr val="00B050"/>
                  </a:solidFill>
                </a:rPr>
                <a:t>advantaged (+)</a:t>
              </a:r>
              <a:endParaRPr lang="en-AU" altLang="en-US" sz="1900" b="1" dirty="0">
                <a:solidFill>
                  <a:srgbClr val="00B050"/>
                </a:solidFill>
              </a:endParaRPr>
            </a:p>
            <a:p>
              <a:pPr algn="ctr" defTabSz="121911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</a:pPr>
              <a:r>
                <a:rPr lang="en-AU" altLang="en-US" sz="1900" dirty="0" smtClean="0"/>
                <a:t>High </a:t>
              </a:r>
              <a:r>
                <a:rPr lang="en-AU" altLang="en-US" sz="1900" dirty="0"/>
                <a:t>SES, </a:t>
              </a:r>
              <a:r>
                <a:rPr lang="en-AU" altLang="en-US" sz="1900" dirty="0" smtClean="0"/>
                <a:t>good ECD</a:t>
              </a:r>
              <a:endParaRPr lang="en-AU" altLang="en-US" sz="1900" dirty="0"/>
            </a:p>
          </p:txBody>
        </p:sp>
      </p:grpSp>
      <p:sp>
        <p:nvSpPr>
          <p:cNvPr id="62478" name="TextBox 28"/>
          <p:cNvSpPr txBox="1">
            <a:spLocks noChangeArrowheads="1"/>
          </p:cNvSpPr>
          <p:nvPr/>
        </p:nvSpPr>
        <p:spPr bwMode="auto">
          <a:xfrm>
            <a:off x="1919536" y="5262359"/>
            <a:ext cx="2861733" cy="100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b="1" dirty="0">
                <a:solidFill>
                  <a:srgbClr val="00B050"/>
                </a:solidFill>
              </a:rPr>
              <a:t>On-diagonal </a:t>
            </a:r>
            <a:r>
              <a:rPr lang="en-AU" altLang="en-US" sz="1900" b="1" dirty="0" smtClean="0">
                <a:solidFill>
                  <a:srgbClr val="00B050"/>
                </a:solidFill>
              </a:rPr>
              <a:t>disadvantaged (-)</a:t>
            </a:r>
            <a:endParaRPr lang="en-AU" altLang="en-US" sz="1900" b="1" dirty="0">
              <a:solidFill>
                <a:srgbClr val="00B050"/>
              </a:solidFill>
            </a:endParaRPr>
          </a:p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dirty="0" smtClean="0"/>
              <a:t>Low </a:t>
            </a:r>
            <a:r>
              <a:rPr lang="en-AU" altLang="en-US" sz="1900" dirty="0"/>
              <a:t>SES, </a:t>
            </a:r>
            <a:r>
              <a:rPr lang="en-AU" altLang="en-US" sz="1900" dirty="0" smtClean="0"/>
              <a:t>poor ECD</a:t>
            </a:r>
            <a:endParaRPr lang="en-AU" altLang="en-US" sz="1900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6803929" y="6277948"/>
            <a:ext cx="50038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AU" sz="1000" dirty="0">
                <a:solidFill>
                  <a:srgbClr val="000000"/>
                </a:solidFill>
                <a:cs typeface="Times New Roman" panose="02020603050405020304" pitchFamily="18" charset="0"/>
              </a:rPr>
              <a:t>Tanton, R., Dare, M., Brinkman, S., </a:t>
            </a:r>
            <a:r>
              <a:rPr lang="en-AU" sz="1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Corti</a:t>
            </a:r>
            <a:r>
              <a:rPr lang="en-AU" sz="1000" dirty="0">
                <a:solidFill>
                  <a:srgbClr val="000000"/>
                </a:solidFill>
                <a:cs typeface="Times New Roman" panose="02020603050405020304" pitchFamily="18" charset="0"/>
              </a:rPr>
              <a:t>, B., </a:t>
            </a:r>
            <a:r>
              <a:rPr lang="en-AU" sz="1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Katz,I</a:t>
            </a:r>
            <a:r>
              <a:rPr lang="en-AU" sz="1000" dirty="0">
                <a:solidFill>
                  <a:srgbClr val="000000"/>
                </a:solidFill>
                <a:cs typeface="Times New Roman" panose="02020603050405020304" pitchFamily="18" charset="0"/>
              </a:rPr>
              <a:t>., Woolcock, G., </a:t>
            </a:r>
            <a:r>
              <a:rPr lang="en-AU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Goldfeld, S.</a:t>
            </a:r>
            <a:r>
              <a:rPr lang="en-AU" sz="1000" dirty="0">
                <a:solidFill>
                  <a:srgbClr val="000000"/>
                </a:solidFill>
                <a:cs typeface="Times New Roman" panose="02020603050405020304" pitchFamily="18" charset="0"/>
              </a:rPr>
              <a:t> Identifying off-diagonal communities using the Australian Early Development Census results</a:t>
            </a:r>
            <a:r>
              <a:rPr lang="en-AU" sz="1000" i="1" dirty="0">
                <a:solidFill>
                  <a:srgbClr val="000000"/>
                </a:solidFill>
                <a:cs typeface="Times New Roman" panose="02020603050405020304" pitchFamily="18" charset="0"/>
              </a:rPr>
              <a:t>. Social Indicators Research</a:t>
            </a:r>
            <a:r>
              <a:rPr lang="en-AU" sz="1000" dirty="0">
                <a:solidFill>
                  <a:srgbClr val="000000"/>
                </a:solidFill>
                <a:cs typeface="Times New Roman" panose="02020603050405020304" pitchFamily="18" charset="0"/>
              </a:rPr>
              <a:t>. 2016. </a:t>
            </a:r>
            <a:r>
              <a:rPr lang="en-AU" sz="1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Doi</a:t>
            </a:r>
            <a:r>
              <a:rPr lang="en-AU" sz="1000" dirty="0">
                <a:solidFill>
                  <a:srgbClr val="000000"/>
                </a:solidFill>
                <a:cs typeface="Times New Roman" panose="02020603050405020304" pitchFamily="18" charset="0"/>
              </a:rPr>
              <a:t>: </a:t>
            </a:r>
            <a:r>
              <a:rPr lang="en-AU" sz="1000" dirty="0">
                <a:solidFill>
                  <a:srgbClr val="333333"/>
                </a:solidFill>
                <a:cs typeface="Times New Roman" panose="02020603050405020304" pitchFamily="18" charset="0"/>
              </a:rPr>
              <a:t>10.1007/s11205-016-1333-2</a:t>
            </a:r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02" y="1234714"/>
            <a:ext cx="6005713" cy="4977708"/>
          </a:xfrm>
          <a:prstGeom prst="rect">
            <a:avLst/>
          </a:prstGeom>
        </p:spPr>
      </p:pic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116421" y="6354259"/>
            <a:ext cx="12192000" cy="3693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600" dirty="0" smtClean="0"/>
              <a:t>SES: socio-economic status; ECD: Early child development</a:t>
            </a:r>
          </a:p>
        </p:txBody>
      </p:sp>
      <p:sp>
        <p:nvSpPr>
          <p:cNvPr id="62468" name="Title 7"/>
          <p:cNvSpPr>
            <a:spLocks noGrp="1"/>
          </p:cNvSpPr>
          <p:nvPr>
            <p:ph type="title"/>
          </p:nvPr>
        </p:nvSpPr>
        <p:spPr>
          <a:xfrm>
            <a:off x="116421" y="165119"/>
            <a:ext cx="11678014" cy="757758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An example: Off-and on-diagonal communities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cxnSp>
        <p:nvCxnSpPr>
          <p:cNvPr id="62471" name="Straight Arrow Connector 6"/>
          <p:cNvCxnSpPr>
            <a:cxnSpLocks noChangeShapeType="1"/>
          </p:cNvCxnSpPr>
          <p:nvPr/>
        </p:nvCxnSpPr>
        <p:spPr bwMode="auto">
          <a:xfrm>
            <a:off x="2701930" y="2379227"/>
            <a:ext cx="2241942" cy="9581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2" name="Straight Arrow Connector 13"/>
          <p:cNvCxnSpPr>
            <a:cxnSpLocks noChangeShapeType="1"/>
          </p:cNvCxnSpPr>
          <p:nvPr/>
        </p:nvCxnSpPr>
        <p:spPr bwMode="auto">
          <a:xfrm flipH="1">
            <a:off x="7064231" y="3866900"/>
            <a:ext cx="2272129" cy="136230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5" name="TextBox 15"/>
          <p:cNvSpPr txBox="1">
            <a:spLocks noChangeArrowheads="1"/>
          </p:cNvSpPr>
          <p:nvPr/>
        </p:nvSpPr>
        <p:spPr bwMode="auto">
          <a:xfrm>
            <a:off x="35140" y="1830276"/>
            <a:ext cx="2861733" cy="7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b="1" dirty="0">
                <a:solidFill>
                  <a:srgbClr val="FF0000"/>
                </a:solidFill>
              </a:rPr>
              <a:t>Off-diagonal </a:t>
            </a:r>
            <a:r>
              <a:rPr lang="en-AU" altLang="en-US" sz="1900" b="1" dirty="0" smtClean="0">
                <a:solidFill>
                  <a:srgbClr val="FF0000"/>
                </a:solidFill>
              </a:rPr>
              <a:t>positive</a:t>
            </a:r>
            <a:endParaRPr lang="en-AU" altLang="en-US" sz="1900" b="1" dirty="0">
              <a:solidFill>
                <a:srgbClr val="FF0000"/>
              </a:solidFill>
            </a:endParaRPr>
          </a:p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dirty="0"/>
              <a:t>Low SES, </a:t>
            </a:r>
            <a:r>
              <a:rPr lang="en-AU" altLang="en-US" sz="1900" dirty="0" smtClean="0"/>
              <a:t>good ECD</a:t>
            </a:r>
            <a:endParaRPr lang="en-AU" altLang="en-US" sz="1900" dirty="0"/>
          </a:p>
        </p:txBody>
      </p:sp>
      <p:sp>
        <p:nvSpPr>
          <p:cNvPr id="62478" name="TextBox 28"/>
          <p:cNvSpPr txBox="1">
            <a:spLocks noChangeArrowheads="1"/>
          </p:cNvSpPr>
          <p:nvPr/>
        </p:nvSpPr>
        <p:spPr bwMode="auto">
          <a:xfrm>
            <a:off x="9149981" y="3173139"/>
            <a:ext cx="2861733" cy="100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b="1" dirty="0">
                <a:solidFill>
                  <a:srgbClr val="00B050"/>
                </a:solidFill>
              </a:rPr>
              <a:t>On-diagonal </a:t>
            </a:r>
            <a:r>
              <a:rPr lang="en-AU" altLang="en-US" sz="1900" b="1" dirty="0" smtClean="0">
                <a:solidFill>
                  <a:srgbClr val="00B050"/>
                </a:solidFill>
              </a:rPr>
              <a:t>disadvantaged (-)</a:t>
            </a:r>
            <a:endParaRPr lang="en-AU" altLang="en-US" sz="1900" b="1" dirty="0">
              <a:solidFill>
                <a:srgbClr val="00B050"/>
              </a:solidFill>
            </a:endParaRPr>
          </a:p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dirty="0" smtClean="0"/>
              <a:t>Low </a:t>
            </a:r>
            <a:r>
              <a:rPr lang="en-AU" altLang="en-US" sz="1900" dirty="0"/>
              <a:t>SES, </a:t>
            </a:r>
            <a:r>
              <a:rPr lang="en-AU" altLang="en-US" sz="1900" dirty="0" smtClean="0"/>
              <a:t>poor ECD</a:t>
            </a:r>
            <a:endParaRPr lang="en-AU" alt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5087888" y="3337352"/>
            <a:ext cx="10801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1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4072" y="4922279"/>
            <a:ext cx="10801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450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101737" y="526292"/>
            <a:ext cx="7158444" cy="4963884"/>
            <a:chOff x="2639616" y="1992873"/>
            <a:chExt cx="6102749" cy="4618248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616" y="1992873"/>
              <a:ext cx="6102749" cy="4618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AutoShape 11"/>
            <p:cNvCxnSpPr>
              <a:cxnSpLocks noChangeShapeType="1"/>
            </p:cNvCxnSpPr>
            <p:nvPr/>
          </p:nvCxnSpPr>
          <p:spPr bwMode="auto">
            <a:xfrm flipH="1" flipV="1">
              <a:off x="7748469" y="4794523"/>
              <a:ext cx="590551" cy="47625"/>
            </a:xfrm>
            <a:prstGeom prst="straightConnector1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12"/>
            <p:cNvCxnSpPr>
              <a:cxnSpLocks noChangeShapeType="1"/>
            </p:cNvCxnSpPr>
            <p:nvPr/>
          </p:nvCxnSpPr>
          <p:spPr bwMode="auto">
            <a:xfrm flipH="1" flipV="1">
              <a:off x="7408745" y="5265078"/>
              <a:ext cx="635000" cy="223839"/>
            </a:xfrm>
            <a:prstGeom prst="straightConnector1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11"/>
            <p:cNvCxnSpPr>
              <a:cxnSpLocks noChangeShapeType="1"/>
            </p:cNvCxnSpPr>
            <p:nvPr/>
          </p:nvCxnSpPr>
          <p:spPr bwMode="auto">
            <a:xfrm flipV="1">
              <a:off x="5433236" y="4752180"/>
              <a:ext cx="299249" cy="432047"/>
            </a:xfrm>
            <a:prstGeom prst="straightConnector1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11"/>
            <p:cNvCxnSpPr>
              <a:cxnSpLocks noChangeShapeType="1"/>
            </p:cNvCxnSpPr>
            <p:nvPr/>
          </p:nvCxnSpPr>
          <p:spPr bwMode="auto">
            <a:xfrm flipH="1">
              <a:off x="7430969" y="3448212"/>
              <a:ext cx="590551" cy="216025"/>
            </a:xfrm>
            <a:prstGeom prst="straightConnector1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8"/>
            <p:cNvCxnSpPr>
              <a:cxnSpLocks noChangeShapeType="1"/>
            </p:cNvCxnSpPr>
            <p:nvPr/>
          </p:nvCxnSpPr>
          <p:spPr bwMode="auto">
            <a:xfrm flipH="1" flipV="1">
              <a:off x="7042005" y="5697408"/>
              <a:ext cx="428624" cy="216024"/>
            </a:xfrm>
            <a:prstGeom prst="straightConnector1">
              <a:avLst/>
            </a:prstGeom>
            <a:noFill/>
            <a:ln w="57150">
              <a:solidFill>
                <a:srgbClr val="ED7D3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Title 1"/>
          <p:cNvSpPr txBox="1">
            <a:spLocks/>
          </p:cNvSpPr>
          <p:nvPr/>
        </p:nvSpPr>
        <p:spPr>
          <a:xfrm>
            <a:off x="516079" y="551958"/>
            <a:ext cx="3786784" cy="4938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 smtClean="0">
                <a:solidFill>
                  <a:prstClr val="black"/>
                </a:solidFill>
              </a:rPr>
              <a:t>In 2015-2016,</a:t>
            </a:r>
          </a:p>
          <a:p>
            <a:pPr algn="ctr"/>
            <a:r>
              <a:rPr lang="en-AU" dirty="0" err="1" smtClean="0">
                <a:solidFill>
                  <a:prstClr val="black"/>
                </a:solidFill>
              </a:rPr>
              <a:t>KiCS</a:t>
            </a:r>
            <a:r>
              <a:rPr lang="en-AU" dirty="0" smtClean="0">
                <a:solidFill>
                  <a:prstClr val="black"/>
                </a:solidFill>
              </a:rPr>
              <a:t> explored 25 communities in Australia </a:t>
            </a:r>
          </a:p>
        </p:txBody>
      </p:sp>
      <p:pic>
        <p:nvPicPr>
          <p:cNvPr id="16" name="Picture 15" descr="KiC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9569" y="145292"/>
            <a:ext cx="172122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2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83395" y="185970"/>
            <a:ext cx="9889067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Measuring the domains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86305"/>
              </p:ext>
            </p:extLst>
          </p:nvPr>
        </p:nvGraphicFramePr>
        <p:xfrm>
          <a:off x="227348" y="1101842"/>
          <a:ext cx="11737304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76"/>
                <a:gridCol w="2416720"/>
                <a:gridCol w="1800200"/>
                <a:gridCol w="1224136"/>
                <a:gridCol w="1368152"/>
                <a:gridCol w="1008112"/>
                <a:gridCol w="1656184"/>
                <a:gridCol w="936104"/>
                <a:gridCol w="1080120"/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Source/s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Type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Governance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Physical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Socioeconomic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Service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Social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Stakeholder interviews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Primary data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Qual</a:t>
                      </a:r>
                      <a:r>
                        <a:rPr lang="en-AU" baseline="30000" dirty="0" smtClean="0"/>
                        <a:t>1</a:t>
                      </a:r>
                      <a:endParaRPr lang="en-AU" baseline="30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2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Parent</a:t>
                      </a:r>
                      <a:r>
                        <a:rPr lang="en-AU" baseline="0" dirty="0" smtClean="0"/>
                        <a:t> focus group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Qual</a:t>
                      </a:r>
                      <a:r>
                        <a:rPr lang="en-AU" baseline="30000" dirty="0" smtClean="0"/>
                        <a:t>1</a:t>
                      </a:r>
                      <a:endParaRPr lang="en-AU" baseline="30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Practitioner focus group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Qual</a:t>
                      </a:r>
                      <a:r>
                        <a:rPr lang="en-AU" baseline="30000" dirty="0" smtClean="0"/>
                        <a:t>1</a:t>
                      </a:r>
                      <a:endParaRPr lang="en-AU" baseline="30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4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Policy documents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Qual</a:t>
                      </a:r>
                      <a:r>
                        <a:rPr lang="en-AU" baseline="30000" dirty="0" smtClean="0"/>
                        <a:t>1</a:t>
                      </a:r>
                      <a:endParaRPr lang="en-AU" baseline="30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5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Service</a:t>
                      </a:r>
                      <a:r>
                        <a:rPr lang="en-AU" baseline="0" dirty="0" smtClean="0"/>
                        <a:t> survey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Quant</a:t>
                      </a:r>
                      <a:r>
                        <a:rPr lang="en-AU" baseline="30000" dirty="0" smtClean="0"/>
                        <a:t>2</a:t>
                      </a:r>
                      <a:endParaRPr lang="en-AU" baseline="30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6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Community</a:t>
                      </a:r>
                      <a:r>
                        <a:rPr lang="en-AU" baseline="0" dirty="0" smtClean="0"/>
                        <a:t> survey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Quant</a:t>
                      </a:r>
                      <a:r>
                        <a:rPr lang="en-AU" baseline="30000" dirty="0" smtClean="0"/>
                        <a:t>2</a:t>
                      </a:r>
                      <a:endParaRPr lang="en-AU" baseline="30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7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GIS and park audits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data, Existing</a:t>
                      </a:r>
                      <a:r>
                        <a:rPr lang="en-AU" baseline="0" dirty="0" smtClean="0"/>
                        <a:t> data</a:t>
                      </a:r>
                      <a:endParaRPr lang="en-AU" dirty="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Quant</a:t>
                      </a:r>
                      <a:r>
                        <a:rPr lang="en-AU" baseline="30000" dirty="0" smtClean="0"/>
                        <a:t>2</a:t>
                      </a:r>
                      <a:endParaRPr lang="en-AU" baseline="30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8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Service template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Primary data,</a:t>
                      </a:r>
                      <a:r>
                        <a:rPr lang="en-AU" baseline="0" dirty="0" smtClean="0"/>
                        <a:t> Existing data</a:t>
                      </a:r>
                      <a:endParaRPr lang="en-AU" dirty="0" smtClean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Qual</a:t>
                      </a:r>
                      <a:r>
                        <a:rPr lang="en-AU" baseline="30000" dirty="0" smtClean="0"/>
                        <a:t>1</a:t>
                      </a:r>
                      <a:r>
                        <a:rPr lang="en-AU" dirty="0" smtClean="0"/>
                        <a:t>/</a:t>
                      </a:r>
                    </a:p>
                    <a:p>
                      <a:r>
                        <a:rPr lang="en-AU" dirty="0" smtClean="0"/>
                        <a:t>Quant</a:t>
                      </a:r>
                      <a:r>
                        <a:rPr lang="en-AU" baseline="30000" dirty="0" smtClean="0"/>
                        <a:t>2</a:t>
                      </a:r>
                      <a:endParaRPr lang="en-AU" baseline="30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9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Community demographics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Existing</a:t>
                      </a:r>
                      <a:r>
                        <a:rPr lang="en-AU" baseline="0" dirty="0" smtClean="0"/>
                        <a:t> data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Quant</a:t>
                      </a:r>
                      <a:r>
                        <a:rPr lang="en-AU" baseline="30000" dirty="0" smtClean="0"/>
                        <a:t>2</a:t>
                      </a:r>
                      <a:endParaRPr lang="en-AU" baseline="30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x</a:t>
                      </a:r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3394" y="5873868"/>
            <a:ext cx="82888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Qual</a:t>
            </a:r>
            <a:r>
              <a:rPr lang="en-AU" baseline="30000" dirty="0" smtClean="0"/>
              <a:t>1</a:t>
            </a:r>
            <a:r>
              <a:rPr lang="en-AU" dirty="0" smtClean="0"/>
              <a:t>: qualitative data (orange); Quant</a:t>
            </a:r>
            <a:r>
              <a:rPr lang="en-AU" baseline="30000" dirty="0" smtClean="0"/>
              <a:t>2</a:t>
            </a:r>
            <a:r>
              <a:rPr lang="en-AU" dirty="0" smtClean="0"/>
              <a:t> data” quantitative data (green)</a:t>
            </a:r>
          </a:p>
          <a:p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6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4233" y="5905967"/>
            <a:ext cx="12192000" cy="9334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>
              <a:solidFill>
                <a:schemeClr val="tx1"/>
              </a:solidFill>
            </a:endParaRP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73" y="185808"/>
            <a:ext cx="2088321" cy="88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934" y="501145"/>
            <a:ext cx="10515600" cy="2158488"/>
          </a:xfrm>
        </p:spPr>
        <p:txBody>
          <a:bodyPr>
            <a:normAutofit/>
          </a:bodyPr>
          <a:lstStyle/>
          <a:p>
            <a:r>
              <a:rPr lang="en-AU" b="1" dirty="0" smtClean="0">
                <a:solidFill>
                  <a:schemeClr val="accent5"/>
                </a:solidFill>
              </a:rPr>
              <a:t>Qualitative data </a:t>
            </a:r>
            <a:br>
              <a:rPr lang="en-AU" b="1" dirty="0" smtClean="0">
                <a:solidFill>
                  <a:schemeClr val="accent5"/>
                </a:solidFill>
              </a:rPr>
            </a:br>
            <a:endParaRPr lang="en-AU" b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1764" y="2492896"/>
            <a:ext cx="5295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7518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191344" y="-99392"/>
            <a:ext cx="10515600" cy="1325563"/>
          </a:xfrm>
        </p:spPr>
        <p:txBody>
          <a:bodyPr>
            <a:normAutofit/>
          </a:bodyPr>
          <a:lstStyle/>
          <a:p>
            <a:r>
              <a:rPr lang="en-AU" sz="4400" b="1" dirty="0" smtClean="0">
                <a:solidFill>
                  <a:schemeClr val="accent5"/>
                </a:solidFill>
              </a:rPr>
              <a:t>Policy documents</a:t>
            </a:r>
            <a:endParaRPr lang="en-AU" sz="4400" b="1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565561"/>
            <a:ext cx="3446140" cy="4903304"/>
          </a:xfrm>
          <a:prstGeom prst="rect">
            <a:avLst/>
          </a:prstGeom>
          <a:scene3d>
            <a:camera prst="orthographicFront">
              <a:rot lat="0" lon="0" rev="900000"/>
            </a:camera>
            <a:lightRig rig="threePt" dir="t"/>
          </a:scene3d>
        </p:spPr>
      </p:pic>
      <p:sp>
        <p:nvSpPr>
          <p:cNvPr id="6" name="Left Arrow 5"/>
          <p:cNvSpPr/>
          <p:nvPr/>
        </p:nvSpPr>
        <p:spPr>
          <a:xfrm>
            <a:off x="8030573" y="2852936"/>
            <a:ext cx="1395407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07" y="1459280"/>
            <a:ext cx="3441986" cy="5115867"/>
          </a:xfrm>
          <a:prstGeom prst="rect">
            <a:avLst/>
          </a:prstGeom>
          <a:scene3d>
            <a:camera prst="orthographicFront">
              <a:rot lat="0" lon="0" rev="21299999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9010531" y="2679303"/>
            <a:ext cx="2674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10/community (LGA/‘cluster’)</a:t>
            </a:r>
            <a:endParaRPr lang="en-AU" dirty="0"/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9832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4233" y="5905967"/>
            <a:ext cx="12192000" cy="9334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>
              <a:solidFill>
                <a:schemeClr val="tx1"/>
              </a:solidFill>
            </a:endParaRPr>
          </a:p>
        </p:txBody>
      </p:sp>
      <p:pic>
        <p:nvPicPr>
          <p:cNvPr id="1026" name="Chart 1" descr="image0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629943"/>
            <a:ext cx="10297144" cy="572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73" y="185808"/>
            <a:ext cx="2088321" cy="88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0335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3" name="Rectangle 2"/>
          <p:cNvSpPr/>
          <p:nvPr/>
        </p:nvSpPr>
        <p:spPr>
          <a:xfrm>
            <a:off x="892299" y="1810871"/>
            <a:ext cx="1040740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i="1" dirty="0">
                <a:solidFill>
                  <a:srgbClr val="00CC99"/>
                </a:solidFill>
              </a:rPr>
              <a:t>“We’ve got a street out here … and it's quite a long street. There’s quite a big difference between the people here to there. They don’t mix. They very rarely mix unless they're driving past or something.” </a:t>
            </a:r>
            <a:r>
              <a:rPr lang="en-AU" sz="1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(Int51)</a:t>
            </a:r>
            <a:endParaRPr lang="en-AU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endParaRPr lang="en-AU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0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349713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56633" y="57150"/>
            <a:ext cx="9107719" cy="1574425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rgbClr val="0070C0"/>
                </a:solidFill>
              </a:rPr>
              <a:t>Hypotheses for further exploration</a:t>
            </a:r>
            <a:endParaRPr lang="en-US" altLang="en-US" b="1" dirty="0" smtClean="0">
              <a:solidFill>
                <a:srgbClr val="0070C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40780"/>
              </p:ext>
            </p:extLst>
          </p:nvPr>
        </p:nvGraphicFramePr>
        <p:xfrm>
          <a:off x="609600" y="1483743"/>
          <a:ext cx="10972800" cy="5141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538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4233" y="5905967"/>
            <a:ext cx="12192000" cy="9334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>
              <a:solidFill>
                <a:prstClr val="black"/>
              </a:solidFill>
            </a:endParaRP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73" y="185808"/>
            <a:ext cx="2088321" cy="88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934" y="501145"/>
            <a:ext cx="10515600" cy="2158488"/>
          </a:xfrm>
        </p:spPr>
        <p:txBody>
          <a:bodyPr>
            <a:normAutofit/>
          </a:bodyPr>
          <a:lstStyle/>
          <a:p>
            <a:r>
              <a:rPr lang="en-AU" b="1" dirty="0" smtClean="0">
                <a:solidFill>
                  <a:schemeClr val="accent5"/>
                </a:solidFill>
              </a:rPr>
              <a:t>Quantitative data </a:t>
            </a:r>
            <a:br>
              <a:rPr lang="en-AU" b="1" dirty="0" smtClean="0">
                <a:solidFill>
                  <a:schemeClr val="accent5"/>
                </a:solidFill>
              </a:rPr>
            </a:br>
            <a:endParaRPr lang="en-AU" b="1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1772816"/>
            <a:ext cx="6934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9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908720"/>
            <a:ext cx="9058172" cy="5326315"/>
          </a:xfrm>
          <a:prstGeom prst="rect">
            <a:avLst/>
          </a:prstGeom>
        </p:spPr>
      </p:pic>
      <p:sp>
        <p:nvSpPr>
          <p:cNvPr id="6" name="Rectangle 19"/>
          <p:cNvSpPr>
            <a:spLocks noGrp="1" noChangeArrowheads="1"/>
          </p:cNvSpPr>
          <p:nvPr>
            <p:ph type="title" idx="4294967295"/>
          </p:nvPr>
        </p:nvSpPr>
        <p:spPr>
          <a:xfrm>
            <a:off x="1631504" y="188640"/>
            <a:ext cx="7162800" cy="962025"/>
          </a:xfrm>
        </p:spPr>
        <p:txBody>
          <a:bodyPr>
            <a:normAutofit fontScale="90000"/>
          </a:bodyPr>
          <a:lstStyle/>
          <a:p>
            <a:r>
              <a:rPr lang="en-AU" altLang="en-US" sz="3200" dirty="0" smtClean="0">
                <a:cs typeface="Arial" panose="020B0604020202020204" pitchFamily="34" charset="0"/>
              </a:rPr>
              <a:t>Can we make a sustainable difference to ECD?</a:t>
            </a:r>
            <a:endParaRPr lang="en-US" altLang="en-US" sz="32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2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83395" y="185970"/>
            <a:ext cx="9889067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Geographic Information Systems (GIS)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3395" y="1018148"/>
            <a:ext cx="11849102" cy="5405968"/>
            <a:chOff x="179917" y="1219201"/>
            <a:chExt cx="11849102" cy="5405968"/>
          </a:xfrm>
        </p:grpSpPr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203202" y="3458633"/>
              <a:ext cx="4358217" cy="45085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Walkability and cyclability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8" name="TextBox 11"/>
            <p:cNvSpPr txBox="1">
              <a:spLocks noChangeArrowheads="1"/>
            </p:cNvSpPr>
            <p:nvPr/>
          </p:nvSpPr>
          <p:spPr bwMode="auto">
            <a:xfrm>
              <a:off x="7450668" y="3496733"/>
              <a:ext cx="2048933" cy="45085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Destinations</a:t>
              </a:r>
              <a:endParaRPr kumimoji="0" lang="en-AU" alt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9" name="TextBox 16"/>
            <p:cNvSpPr txBox="1">
              <a:spLocks noChangeArrowheads="1"/>
            </p:cNvSpPr>
            <p:nvPr/>
          </p:nvSpPr>
          <p:spPr bwMode="auto">
            <a:xfrm>
              <a:off x="5177368" y="3496733"/>
              <a:ext cx="1617133" cy="45085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Traffic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917" y="1221319"/>
              <a:ext cx="4417483" cy="2139949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ysClr val="window" lastClr="FFFFFF">
                  <a:lumMod val="95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3"/>
            <p:cNvSpPr txBox="1">
              <a:spLocks noChangeArrowheads="1"/>
            </p:cNvSpPr>
            <p:nvPr/>
          </p:nvSpPr>
          <p:spPr bwMode="auto">
            <a:xfrm>
              <a:off x="9764186" y="3503086"/>
              <a:ext cx="2264833" cy="45084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Greenness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5086353" y="6172201"/>
              <a:ext cx="1712383" cy="45085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Density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70968" y="4106335"/>
              <a:ext cx="2429933" cy="19367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ysClr val="window" lastClr="FFFFFF">
                  <a:lumMod val="95000"/>
                  <a:alpha val="40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4"/>
            <p:cNvSpPr txBox="1">
              <a:spLocks noChangeArrowheads="1"/>
            </p:cNvSpPr>
            <p:nvPr/>
          </p:nvSpPr>
          <p:spPr bwMode="auto">
            <a:xfrm>
              <a:off x="9294284" y="5721353"/>
              <a:ext cx="1919816" cy="45084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Crime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76586" y="4095752"/>
              <a:ext cx="2239433" cy="19473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ysClr val="window" lastClr="FFFFFF">
                  <a:lumMod val="95000"/>
                  <a:alpha val="40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89717" y="4106333"/>
              <a:ext cx="2207683" cy="19473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ysClr val="window" lastClr="FFFFFF">
                  <a:lumMod val="95000"/>
                  <a:alpha val="40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28"/>
            <p:cNvSpPr txBox="1">
              <a:spLocks noChangeArrowheads="1"/>
            </p:cNvSpPr>
            <p:nvPr/>
          </p:nvSpPr>
          <p:spPr bwMode="auto">
            <a:xfrm>
              <a:off x="2533651" y="6172201"/>
              <a:ext cx="1919816" cy="45085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Housing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4367" y="4112684"/>
              <a:ext cx="2112433" cy="194521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ysClr val="window" lastClr="FFFFFF">
                  <a:lumMod val="95000"/>
                  <a:alpha val="40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31"/>
            <p:cNvSpPr txBox="1">
              <a:spLocks noChangeArrowheads="1"/>
            </p:cNvSpPr>
            <p:nvPr/>
          </p:nvSpPr>
          <p:spPr bwMode="auto">
            <a:xfrm>
              <a:off x="256117" y="6172201"/>
              <a:ext cx="2048933" cy="45085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Connectivity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0" name="TextBox 33"/>
            <p:cNvSpPr txBox="1">
              <a:spLocks noChangeArrowheads="1"/>
            </p:cNvSpPr>
            <p:nvPr/>
          </p:nvSpPr>
          <p:spPr bwMode="auto">
            <a:xfrm>
              <a:off x="10003368" y="6174320"/>
              <a:ext cx="1921933" cy="45084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Aesthetics</a:t>
              </a:r>
              <a:endParaRPr kumimoji="0" lang="en-AU" alt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  <p:pic>
          <p:nvPicPr>
            <p:cNvPr id="21" name="Picture 2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376586" y="1231902"/>
              <a:ext cx="2239433" cy="212936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ysClr val="window" lastClr="FFFFFF">
                  <a:lumMod val="95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781119" y="4095751"/>
              <a:ext cx="2222500" cy="1957916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ysClr val="window" lastClr="FFFFFF">
                  <a:lumMod val="95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770968" y="1219201"/>
              <a:ext cx="2429933" cy="214206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ysClr val="window" lastClr="FFFFFF">
                  <a:lumMod val="95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9781119" y="1231902"/>
              <a:ext cx="2222500" cy="212936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ysClr val="window" lastClr="FFFFFF">
                  <a:lumMod val="85000"/>
                </a:sys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33"/>
            <p:cNvSpPr txBox="1">
              <a:spLocks noChangeArrowheads="1"/>
            </p:cNvSpPr>
            <p:nvPr/>
          </p:nvSpPr>
          <p:spPr bwMode="auto">
            <a:xfrm>
              <a:off x="7501468" y="6174320"/>
              <a:ext cx="1921933" cy="45084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4" tIns="60957" rIns="121914" bIns="60957">
              <a:spAutoFit/>
            </a:bodyPr>
            <a:lstStyle>
              <a:lvl1pPr>
                <a:spcBef>
                  <a:spcPct val="25000"/>
                </a:spcBef>
                <a:buClr>
                  <a:schemeClr val="accent2"/>
                </a:buClr>
                <a:buSzPct val="120000"/>
                <a:buFont typeface="Arial" pitchFamily="34" charset="0"/>
                <a:buChar char="•"/>
                <a:defRPr sz="240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SzPct val="120000"/>
                <a:buChar char="•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AU" alt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2D2D8A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Crime</a:t>
              </a:r>
              <a:endParaRPr kumimoji="0" lang="en-AU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95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83395" y="185970"/>
            <a:ext cx="9889067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Desktop park auditing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250496"/>
            <a:ext cx="7830058" cy="517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4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83395" y="185970"/>
            <a:ext cx="9889067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Service information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1" y="1243342"/>
            <a:ext cx="3888432" cy="5521143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3861448" y="2276872"/>
            <a:ext cx="1395407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3861448" y="2750943"/>
            <a:ext cx="267445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1 per/service provider type/community</a:t>
            </a:r>
          </a:p>
          <a:p>
            <a:endParaRPr lang="en-AU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358" y="1477338"/>
            <a:ext cx="4424321" cy="48947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133142" y="3636669"/>
            <a:ext cx="1395407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958751" y="895601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latin typeface="+mj-lt"/>
              </a:rPr>
              <a:t>Network service survey</a:t>
            </a:r>
            <a:endParaRPr lang="en-AU" sz="20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68208" y="914308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latin typeface="+mj-lt"/>
              </a:rPr>
              <a:t>Service information</a:t>
            </a:r>
            <a:endParaRPr lang="en-AU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195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83395" y="185970"/>
            <a:ext cx="9889067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Community survey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1052736"/>
            <a:ext cx="4344961" cy="55280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03912" y="1052736"/>
            <a:ext cx="64087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i="1" dirty="0" smtClean="0"/>
              <a:t>Random addresses</a:t>
            </a:r>
            <a:endParaRPr lang="en-US" sz="2400" i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Australian Electoral Commission (AEC)</a:t>
            </a:r>
          </a:p>
          <a:p>
            <a:pPr lvl="0"/>
            <a:endParaRPr lang="en-AU" sz="2400" dirty="0"/>
          </a:p>
          <a:p>
            <a:r>
              <a:rPr lang="en-AU" sz="2400" i="1" dirty="0" smtClean="0"/>
              <a:t>Mail-out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Wave 1: Pre-notification (online &amp; phone)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Wave 2: Main survey (online, phone, hardcopy)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Wave 3: Final follow-up (online &amp; phone)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2400" dirty="0" smtClean="0"/>
              <a:t>Incentives</a:t>
            </a:r>
            <a:endParaRPr lang="en-AU" sz="2400" dirty="0"/>
          </a:p>
          <a:p>
            <a:endParaRPr lang="en-AU" sz="2400" b="1" i="1" dirty="0" smtClean="0"/>
          </a:p>
          <a:p>
            <a:r>
              <a:rPr lang="en-AU" sz="2400" i="1" dirty="0" smtClean="0"/>
              <a:t>Online survey</a:t>
            </a:r>
            <a:endParaRPr lang="en-US" sz="2400" i="1" dirty="0"/>
          </a:p>
          <a:p>
            <a:r>
              <a:rPr lang="en-US" sz="2400" u="sng" dirty="0">
                <a:hlinkClick r:id="rId4"/>
              </a:rPr>
              <a:t>https://redcap.mcri.edu.au/kics</a:t>
            </a:r>
            <a:endParaRPr lang="en-US" sz="2400" dirty="0"/>
          </a:p>
          <a:p>
            <a:pPr lvl="0"/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47496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247321" y="285294"/>
            <a:ext cx="9889067" cy="762000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rgbClr val="0070C0"/>
                </a:solidFill>
              </a:rPr>
              <a:t>Our approach to analyses</a:t>
            </a:r>
            <a:endParaRPr lang="en-US" altLang="en-US" b="1" dirty="0" smtClean="0">
              <a:solidFill>
                <a:srgbClr val="0070C0"/>
              </a:solidFill>
            </a:endParaRPr>
          </a:p>
        </p:txBody>
      </p:sp>
      <p:pic>
        <p:nvPicPr>
          <p:cNvPr id="9" name="Picture 8" descr="The Childrens.JPG"/>
          <p:cNvPicPr/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8080777" y="5725757"/>
            <a:ext cx="4111223" cy="11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4696" y="1290626"/>
            <a:ext cx="11737304" cy="4401201"/>
          </a:xfrm>
          <a:prstGeom prst="rect">
            <a:avLst/>
          </a:prstGeom>
        </p:spPr>
        <p:txBody>
          <a:bodyPr wrap="square" lIns="91408" tIns="45718" rIns="91408" bIns="45718">
            <a:spAutoFit/>
          </a:bodyPr>
          <a:lstStyle/>
          <a:p>
            <a:pPr defTabSz="914400"/>
            <a:r>
              <a:rPr lang="en-AU" sz="2800" b="1" dirty="0" smtClean="0">
                <a:solidFill>
                  <a:prstClr val="black"/>
                </a:solidFill>
              </a:rPr>
              <a:t>Descriptive </a:t>
            </a:r>
            <a:r>
              <a:rPr lang="en-AU" sz="2800" b="1" dirty="0">
                <a:solidFill>
                  <a:prstClr val="black"/>
                </a:solidFill>
              </a:rPr>
              <a:t>analyses for on/off diagonality</a:t>
            </a:r>
            <a:endParaRPr lang="en-US" sz="2800" b="1" dirty="0">
              <a:solidFill>
                <a:prstClr val="black"/>
              </a:solidFill>
            </a:endParaRPr>
          </a:p>
          <a:p>
            <a:pPr marL="285644" indent="-285644" defTabSz="9144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</a:rPr>
              <a:t>Concurrent analyses for </a:t>
            </a:r>
            <a:r>
              <a:rPr lang="en-AU" sz="2400" dirty="0" smtClean="0">
                <a:solidFill>
                  <a:prstClr val="black"/>
                </a:solidFill>
              </a:rPr>
              <a:t>quantitative </a:t>
            </a:r>
            <a:r>
              <a:rPr lang="en-AU" sz="2400" dirty="0">
                <a:solidFill>
                  <a:prstClr val="black"/>
                </a:solidFill>
              </a:rPr>
              <a:t>and </a:t>
            </a:r>
            <a:r>
              <a:rPr lang="en-AU" sz="2400" dirty="0" smtClean="0">
                <a:solidFill>
                  <a:prstClr val="black"/>
                </a:solidFill>
              </a:rPr>
              <a:t>qualitative </a:t>
            </a:r>
            <a:r>
              <a:rPr lang="en-AU" sz="2400" dirty="0">
                <a:solidFill>
                  <a:prstClr val="black"/>
                </a:solidFill>
              </a:rPr>
              <a:t>data for each domain</a:t>
            </a:r>
          </a:p>
          <a:p>
            <a:pPr defTabSz="914400"/>
            <a:endParaRPr lang="en-AU" sz="2800" b="1" dirty="0">
              <a:solidFill>
                <a:prstClr val="black"/>
              </a:solidFill>
            </a:endParaRPr>
          </a:p>
          <a:p>
            <a:pPr defTabSz="914400"/>
            <a:r>
              <a:rPr lang="en-AU" sz="2800" b="1" dirty="0" smtClean="0">
                <a:solidFill>
                  <a:prstClr val="black"/>
                </a:solidFill>
              </a:rPr>
              <a:t>Testing </a:t>
            </a:r>
            <a:r>
              <a:rPr lang="en-AU" sz="2800" b="1" dirty="0">
                <a:solidFill>
                  <a:prstClr val="black"/>
                </a:solidFill>
              </a:rPr>
              <a:t>hypotheses generated from qual data with quant data</a:t>
            </a:r>
          </a:p>
          <a:p>
            <a:pPr marL="342770" indent="-342770" defTabSz="9144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</a:rPr>
              <a:t>Triangulation of data and affirmation of what’s important</a:t>
            </a:r>
          </a:p>
          <a:p>
            <a:pPr marL="342770" indent="-342770" defTabSz="9144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</a:rPr>
              <a:t>Do they match?</a:t>
            </a:r>
          </a:p>
          <a:p>
            <a:pPr defTabSz="914400"/>
            <a:endParaRPr lang="en-AU" sz="2400" dirty="0">
              <a:solidFill>
                <a:prstClr val="black"/>
              </a:solidFill>
            </a:endParaRPr>
          </a:p>
          <a:p>
            <a:pPr defTabSz="914400"/>
            <a:r>
              <a:rPr lang="en-AU" sz="2800" b="1" dirty="0" smtClean="0">
                <a:solidFill>
                  <a:prstClr val="black"/>
                </a:solidFill>
              </a:rPr>
              <a:t>Complex </a:t>
            </a:r>
            <a:r>
              <a:rPr lang="en-AU" sz="2800" b="1" dirty="0">
                <a:solidFill>
                  <a:prstClr val="black"/>
                </a:solidFill>
              </a:rPr>
              <a:t>analytic work </a:t>
            </a:r>
            <a:endParaRPr lang="en-AU" sz="2400" dirty="0">
              <a:solidFill>
                <a:prstClr val="black"/>
              </a:solidFill>
            </a:endParaRPr>
          </a:p>
          <a:p>
            <a:pPr marL="342770" indent="-342770" defTabSz="9144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</a:rPr>
              <a:t>If there is a group of variables that emerge do they make sense? </a:t>
            </a:r>
          </a:p>
          <a:p>
            <a:pPr marL="342770" indent="-342770" defTabSz="9144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prstClr val="black"/>
                </a:solidFill>
              </a:rPr>
              <a:t>Analytically, what seems to be </a:t>
            </a:r>
            <a:r>
              <a:rPr lang="en-AU" sz="2400" dirty="0" smtClean="0">
                <a:solidFill>
                  <a:prstClr val="black"/>
                </a:solidFill>
              </a:rPr>
              <a:t>important for ECD?</a:t>
            </a:r>
            <a:endParaRPr lang="en-AU" sz="2400" dirty="0">
              <a:solidFill>
                <a:prstClr val="black"/>
              </a:solidFill>
            </a:endParaRPr>
          </a:p>
          <a:p>
            <a:pPr marL="285644" indent="-285644" defTabSz="914400">
              <a:buFont typeface="Arial" panose="020B0604020202020204" pitchFamily="34" charset="0"/>
              <a:buChar char="•"/>
            </a:pPr>
            <a:endParaRPr lang="en-AU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9057" y="1617752"/>
            <a:ext cx="6208404" cy="4049542"/>
          </a:xfrm>
          <a:prstGeom prst="rect">
            <a:avLst/>
          </a:prstGeom>
        </p:spPr>
      </p:pic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247321" y="427551"/>
            <a:ext cx="9889067" cy="762000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rgbClr val="0070C0"/>
                </a:solidFill>
              </a:rPr>
              <a:t>Next steps</a:t>
            </a:r>
            <a:endParaRPr lang="en-US" altLang="en-US" b="1" dirty="0" smtClean="0">
              <a:solidFill>
                <a:srgbClr val="0070C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47321" y="1432883"/>
            <a:ext cx="10515600" cy="4351338"/>
          </a:xfrm>
        </p:spPr>
        <p:txBody>
          <a:bodyPr>
            <a:normAutofit/>
          </a:bodyPr>
          <a:lstStyle/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prstClr val="black"/>
                </a:solidFill>
              </a:rPr>
              <a:t>Set </a:t>
            </a:r>
            <a:r>
              <a:rPr lang="en-AU" dirty="0">
                <a:solidFill>
                  <a:prstClr val="black"/>
                </a:solidFill>
              </a:rPr>
              <a:t>of potential </a:t>
            </a:r>
            <a:r>
              <a:rPr lang="en-AU" dirty="0" smtClean="0">
                <a:solidFill>
                  <a:prstClr val="black"/>
                </a:solidFill>
              </a:rPr>
              <a:t>community-level indicators for ECD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AU" dirty="0" smtClean="0">
                <a:solidFill>
                  <a:prstClr val="black"/>
                </a:solidFill>
              </a:rPr>
              <a:t>Draft manual </a:t>
            </a:r>
            <a:r>
              <a:rPr lang="en-AU" dirty="0" smtClean="0"/>
              <a:t>of measures and methodologies</a:t>
            </a: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n-AU" dirty="0" smtClean="0"/>
              <a:t>Research Translation activities:</a:t>
            </a:r>
          </a:p>
          <a:p>
            <a:pPr lvl="1">
              <a:buSzPct val="75000"/>
            </a:pPr>
            <a:r>
              <a:rPr lang="en-AU" sz="2800" dirty="0" smtClean="0"/>
              <a:t>Community Reports</a:t>
            </a:r>
          </a:p>
          <a:p>
            <a:pPr lvl="1">
              <a:buSzPct val="75000"/>
            </a:pPr>
            <a:r>
              <a:rPr lang="en-AU" sz="2800" dirty="0" smtClean="0"/>
              <a:t>Local feedback</a:t>
            </a:r>
          </a:p>
          <a:p>
            <a:pPr lvl="1">
              <a:buSzPct val="75000"/>
            </a:pPr>
            <a:r>
              <a:rPr lang="en-AU" sz="2800" dirty="0" smtClean="0"/>
              <a:t>AEDC Website</a:t>
            </a:r>
          </a:p>
          <a:p>
            <a:pPr lvl="1">
              <a:buSzPct val="75000"/>
            </a:pPr>
            <a:r>
              <a:rPr lang="en-AU" sz="2800" dirty="0" smtClean="0"/>
              <a:t>Research snapshots</a:t>
            </a:r>
          </a:p>
          <a:p>
            <a:pPr lvl="1">
              <a:buSzPct val="75000"/>
            </a:pPr>
            <a:r>
              <a:rPr lang="en-AU" sz="2800" dirty="0" smtClean="0"/>
              <a:t>Peer-reviewed papers</a:t>
            </a:r>
          </a:p>
          <a:p>
            <a:pPr lvl="1"/>
            <a:endParaRPr lang="en-AU" dirty="0"/>
          </a:p>
        </p:txBody>
      </p:sp>
      <p:pic>
        <p:nvPicPr>
          <p:cNvPr id="9" name="Picture 8" descr="The Childrens.JPG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8080777" y="5725757"/>
            <a:ext cx="4111223" cy="11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83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3952" y="227240"/>
            <a:ext cx="6391942" cy="5474007"/>
          </a:xfrm>
        </p:spPr>
        <p:txBody>
          <a:bodyPr/>
          <a:lstStyle/>
          <a:p>
            <a:pPr algn="ctr"/>
            <a:r>
              <a:rPr lang="en-AU" sz="6000" b="1" dirty="0" smtClean="0">
                <a:solidFill>
                  <a:srgbClr val="0070C0"/>
                </a:solidFill>
              </a:rPr>
              <a:t>Thank you!</a:t>
            </a:r>
            <a:r>
              <a:rPr lang="en-AU" b="1" dirty="0" smtClean="0">
                <a:solidFill>
                  <a:srgbClr val="0070C0"/>
                </a:solidFill>
              </a:rPr>
              <a:t/>
            </a:r>
            <a:br>
              <a:rPr lang="en-AU" b="1" dirty="0" smtClean="0">
                <a:solidFill>
                  <a:srgbClr val="0070C0"/>
                </a:solidFill>
              </a:rPr>
            </a:br>
            <a:r>
              <a:rPr lang="en-AU" b="1" dirty="0" smtClean="0">
                <a:solidFill>
                  <a:srgbClr val="0070C0"/>
                </a:solidFill>
              </a:rPr>
              <a:t/>
            </a:r>
            <a:br>
              <a:rPr lang="en-AU" b="1" dirty="0" smtClean="0">
                <a:solidFill>
                  <a:srgbClr val="0070C0"/>
                </a:solidFill>
              </a:rPr>
            </a:br>
            <a:r>
              <a:rPr lang="en-AU" dirty="0" smtClean="0"/>
              <a:t>Please contact us if you have any other </a:t>
            </a:r>
            <a:r>
              <a:rPr lang="en-AU" dirty="0" smtClean="0"/>
              <a:t>comments</a:t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www.rch.org.au/ccch/kics/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89122" y="1268761"/>
            <a:ext cx="5567149" cy="381642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AU" b="1" dirty="0" smtClean="0"/>
              <a:t>Prof Sharon </a:t>
            </a:r>
            <a:r>
              <a:rPr lang="en-AU" b="1" dirty="0" err="1" smtClean="0"/>
              <a:t>Goldfeld</a:t>
            </a:r>
            <a:endParaRPr lang="en-AU" b="1" dirty="0" smtClean="0"/>
          </a:p>
          <a:p>
            <a:pPr marL="0" indent="0">
              <a:buNone/>
            </a:pPr>
            <a:r>
              <a:rPr lang="en-AU" dirty="0" err="1" smtClean="0"/>
              <a:t>KiCS</a:t>
            </a:r>
            <a:r>
              <a:rPr lang="en-AU" dirty="0" smtClean="0"/>
              <a:t> Lead Chief Investigator</a:t>
            </a:r>
          </a:p>
          <a:p>
            <a:pPr marL="0" indent="0">
              <a:buNone/>
            </a:pPr>
            <a:r>
              <a:rPr lang="en-AU" dirty="0" smtClean="0">
                <a:hlinkClick r:id="rId2"/>
              </a:rPr>
              <a:t>sharon.goldfeld@rch.org.au</a:t>
            </a:r>
            <a:endParaRPr lang="en-AU" dirty="0" smtClean="0"/>
          </a:p>
          <a:p>
            <a:pPr marL="0" indent="0">
              <a:buNone/>
            </a:pPr>
            <a:endParaRPr lang="en-AU" b="1" dirty="0" smtClean="0"/>
          </a:p>
          <a:p>
            <a:pPr marL="0" indent="0">
              <a:buNone/>
            </a:pPr>
            <a:r>
              <a:rPr lang="en-AU" b="1" dirty="0" smtClean="0"/>
              <a:t>Dr Karen </a:t>
            </a:r>
            <a:r>
              <a:rPr lang="en-AU" b="1" dirty="0"/>
              <a:t>Villanueva</a:t>
            </a:r>
          </a:p>
          <a:p>
            <a:pPr marL="0" indent="0">
              <a:buNone/>
            </a:pPr>
            <a:r>
              <a:rPr lang="en-AU" dirty="0" err="1"/>
              <a:t>KiCS</a:t>
            </a:r>
            <a:r>
              <a:rPr lang="en-AU" dirty="0"/>
              <a:t> Project </a:t>
            </a:r>
            <a:r>
              <a:rPr lang="en-AU" dirty="0" smtClean="0"/>
              <a:t>Coordinator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3"/>
              </a:rPr>
              <a:t>Karen.Villanueva@mcri.edu.au</a:t>
            </a:r>
            <a:r>
              <a:rPr lang="en-AU" dirty="0"/>
              <a:t> 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AU" dirty="0" smtClean="0"/>
          </a:p>
        </p:txBody>
      </p:sp>
      <p:sp>
        <p:nvSpPr>
          <p:cNvPr id="6" name="Rectangle 5"/>
          <p:cNvSpPr/>
          <p:nvPr/>
        </p:nvSpPr>
        <p:spPr>
          <a:xfrm>
            <a:off x="6172200" y="483165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/>
            <a:endParaRPr lang="en-AU" sz="2800" dirty="0">
              <a:solidFill>
                <a:prstClr val="black"/>
              </a:solidFill>
            </a:endParaRPr>
          </a:p>
        </p:txBody>
      </p:sp>
      <p:pic>
        <p:nvPicPr>
          <p:cNvPr id="5" name="Picture 4" descr="The Childrens.JPG"/>
          <p:cNvPicPr/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8080777" y="5725757"/>
            <a:ext cx="4111223" cy="113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79376" y="5255746"/>
            <a:ext cx="6096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Kids in Communities Study (</a:t>
            </a:r>
            <a:r>
              <a:rPr lang="en-US" dirty="0" err="1"/>
              <a:t>KiCS</a:t>
            </a:r>
            <a:r>
              <a:rPr lang="en-US" dirty="0"/>
              <a:t>) study protocol: A cross-sectional mixed-methods approach 3 to measuring community-level factors influencing early child development in Australia </a:t>
            </a:r>
            <a:r>
              <a:rPr lang="en-US" dirty="0" smtClean="0"/>
              <a:t>. </a:t>
            </a:r>
            <a:r>
              <a:rPr lang="en-US" dirty="0" err="1" smtClean="0"/>
              <a:t>BMJOpen</a:t>
            </a:r>
            <a:r>
              <a:rPr lang="en-US" dirty="0" smtClean="0"/>
              <a:t> (accepted Nov 2016)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50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133" y="1238251"/>
            <a:ext cx="11616267" cy="5132154"/>
          </a:xfrm>
          <a:prstGeom prst="rect">
            <a:avLst/>
          </a:prstGeom>
        </p:spPr>
        <p:txBody>
          <a:bodyPr lIns="121901" tIns="60950" rIns="121901" bIns="60950">
            <a:spAutoFit/>
          </a:bodyPr>
          <a:lstStyle/>
          <a:p>
            <a:pPr marL="380934" indent="-380934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AU" sz="2100" dirty="0">
                <a:solidFill>
                  <a:srgbClr val="000000"/>
                </a:solidFill>
                <a:ea typeface="MS PGothic" panose="020B0600070205080204" pitchFamily="34" charset="-128"/>
              </a:rPr>
              <a:t>Population measure of child development.</a:t>
            </a:r>
          </a:p>
          <a:p>
            <a:pPr marL="380934" indent="-380934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AU" sz="2100" b="1" dirty="0">
                <a:solidFill>
                  <a:srgbClr val="000000"/>
                </a:solidFill>
                <a:ea typeface="MS PGothic" panose="020B0600070205080204" pitchFamily="34" charset="-128"/>
              </a:rPr>
              <a:t>Triennial data </a:t>
            </a:r>
            <a:r>
              <a:rPr lang="en-AU" sz="2100" b="1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collections:</a:t>
            </a:r>
            <a:endParaRPr lang="en-AU" sz="2100" dirty="0" smtClean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990430" lvl="1" indent="-380934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AU" sz="21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2009:  261,147 children  (97.5%*)</a:t>
            </a:r>
          </a:p>
          <a:p>
            <a:pPr marL="990430" lvl="1" indent="-380934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AU" sz="21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2012</a:t>
            </a:r>
            <a:r>
              <a:rPr lang="en-AU" sz="2100" dirty="0">
                <a:solidFill>
                  <a:srgbClr val="000000"/>
                </a:solidFill>
                <a:ea typeface="MS PGothic" panose="020B0600070205080204" pitchFamily="34" charset="-128"/>
              </a:rPr>
              <a:t>:  289,973 children  (96.5%*) </a:t>
            </a:r>
            <a:endParaRPr lang="en-AU" sz="2100" dirty="0" smtClean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990430" lvl="1" indent="-380934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AU" sz="21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2015:  302,003 children  (96.5</a:t>
            </a:r>
            <a:r>
              <a:rPr lang="en-AU" sz="2100" dirty="0">
                <a:solidFill>
                  <a:srgbClr val="000000"/>
                </a:solidFill>
                <a:ea typeface="MS PGothic" panose="020B0600070205080204" pitchFamily="34" charset="-128"/>
              </a:rPr>
              <a:t>%*) </a:t>
            </a:r>
          </a:p>
          <a:p>
            <a:pPr marL="380934" indent="-380934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AU" sz="2100" b="1" dirty="0">
                <a:solidFill>
                  <a:srgbClr val="000000"/>
                </a:solidFill>
                <a:ea typeface="MS PGothic" panose="020B0600070205080204" pitchFamily="34" charset="-128"/>
              </a:rPr>
              <a:t>Teacher-report:</a:t>
            </a:r>
            <a:r>
              <a:rPr lang="en-AU" sz="2100" dirty="0">
                <a:solidFill>
                  <a:srgbClr val="000000"/>
                </a:solidFill>
                <a:ea typeface="MS PGothic" panose="020B0600070205080204" pitchFamily="34" charset="-128"/>
              </a:rPr>
              <a:t> Teachers complete an online checklist for each child in their first year of formal full-time </a:t>
            </a:r>
            <a:r>
              <a:rPr lang="en-AU" sz="21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school* </a:t>
            </a:r>
            <a:r>
              <a:rPr lang="en-AU" sz="2100" dirty="0">
                <a:solidFill>
                  <a:srgbClr val="000000"/>
                </a:solidFill>
                <a:ea typeface="MS PGothic" panose="020B0600070205080204" pitchFamily="34" charset="-128"/>
              </a:rPr>
              <a:t>(approx. 5 years old)</a:t>
            </a:r>
          </a:p>
          <a:p>
            <a:pPr marL="380934" indent="-380934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100" b="1" dirty="0">
                <a:solidFill>
                  <a:srgbClr val="000000"/>
                </a:solidFill>
                <a:ea typeface="MS PGothic" panose="020B0600070205080204" pitchFamily="34" charset="-128"/>
              </a:rPr>
              <a:t>Five AEDC domains: </a:t>
            </a:r>
            <a:r>
              <a:rPr lang="en-US" altLang="en-US" sz="2100" dirty="0">
                <a:solidFill>
                  <a:srgbClr val="000000"/>
                </a:solidFill>
                <a:ea typeface="MS PGothic" panose="020B0600070205080204" pitchFamily="34" charset="-128"/>
              </a:rPr>
              <a:t>Physical health, emotional maturity, language, communication skills and general </a:t>
            </a:r>
            <a:r>
              <a:rPr lang="en-US" altLang="en-US" sz="2100" dirty="0" smtClean="0">
                <a:solidFill>
                  <a:srgbClr val="000000"/>
                </a:solidFill>
                <a:ea typeface="MS PGothic" panose="020B0600070205080204" pitchFamily="34" charset="-128"/>
              </a:rPr>
              <a:t>knowledge (www.aedc.gov.au)</a:t>
            </a:r>
            <a:endParaRPr lang="en-US" altLang="en-US" sz="2100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380934" indent="-380934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AU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marL="380934" indent="-380934" eaLnBrk="0" fontAlgn="base" hangingPunct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AU" dirty="0">
              <a:solidFill>
                <a:srgbClr val="000000"/>
              </a:solidFill>
              <a:ea typeface="MS PGothic" panose="020B0600070205080204" pitchFamily="34" charset="-128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endParaRPr lang="en-AU" sz="3200" dirty="0">
              <a:solidFill>
                <a:srgbClr val="003368"/>
              </a:solidFill>
              <a:ea typeface="MS PGothic" panose="020B0600070205080204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88503" y="5013176"/>
            <a:ext cx="9679525" cy="1697575"/>
            <a:chOff x="823384" y="5003801"/>
            <a:chExt cx="9679525" cy="1697575"/>
          </a:xfrm>
        </p:grpSpPr>
        <p:pic>
          <p:nvPicPr>
            <p:cNvPr id="7" name="Picture 1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23384" y="5005926"/>
              <a:ext cx="2563283" cy="1695449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1">
                  <a:lumMod val="8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66326" y="5003801"/>
              <a:ext cx="2609849" cy="16954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94617" y="5003809"/>
              <a:ext cx="2065867" cy="1697567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1">
                  <a:lumMod val="8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 descr="girl-soccer_ar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424342" y="5003801"/>
              <a:ext cx="2078567" cy="16954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220133" y="332656"/>
            <a:ext cx="9908315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Australian Early Development Census (AEDC)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02" y="1234714"/>
            <a:ext cx="6005713" cy="4977708"/>
          </a:xfrm>
          <a:prstGeom prst="rect">
            <a:avLst/>
          </a:prstGeom>
        </p:spPr>
      </p:pic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116421" y="6354259"/>
            <a:ext cx="12192000" cy="3693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600" dirty="0" smtClean="0"/>
              <a:t>SES: socio-economic status; ECD: Early child development</a:t>
            </a:r>
          </a:p>
        </p:txBody>
      </p:sp>
      <p:cxnSp>
        <p:nvCxnSpPr>
          <p:cNvPr id="62471" name="Straight Arrow Connector 6"/>
          <p:cNvCxnSpPr>
            <a:cxnSpLocks noChangeShapeType="1"/>
          </p:cNvCxnSpPr>
          <p:nvPr/>
        </p:nvCxnSpPr>
        <p:spPr bwMode="auto">
          <a:xfrm>
            <a:off x="2701930" y="2379227"/>
            <a:ext cx="2241942" cy="958125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472" name="Straight Arrow Connector 13"/>
          <p:cNvCxnSpPr>
            <a:cxnSpLocks noChangeShapeType="1"/>
          </p:cNvCxnSpPr>
          <p:nvPr/>
        </p:nvCxnSpPr>
        <p:spPr bwMode="auto">
          <a:xfrm flipH="1">
            <a:off x="7064231" y="3866900"/>
            <a:ext cx="2272129" cy="136230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475" name="TextBox 15"/>
          <p:cNvSpPr txBox="1">
            <a:spLocks noChangeArrowheads="1"/>
          </p:cNvSpPr>
          <p:nvPr/>
        </p:nvSpPr>
        <p:spPr bwMode="auto">
          <a:xfrm>
            <a:off x="35140" y="1830276"/>
            <a:ext cx="2861733" cy="7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b="1" dirty="0" smtClean="0">
                <a:solidFill>
                  <a:srgbClr val="00B050"/>
                </a:solidFill>
              </a:rPr>
              <a:t>Low developmental vulnerability</a:t>
            </a:r>
            <a:endParaRPr lang="en-AU" altLang="en-US" sz="1900" dirty="0">
              <a:solidFill>
                <a:srgbClr val="00B050"/>
              </a:solidFill>
            </a:endParaRPr>
          </a:p>
        </p:txBody>
      </p:sp>
      <p:sp>
        <p:nvSpPr>
          <p:cNvPr id="62478" name="TextBox 28"/>
          <p:cNvSpPr txBox="1">
            <a:spLocks noChangeArrowheads="1"/>
          </p:cNvSpPr>
          <p:nvPr/>
        </p:nvSpPr>
        <p:spPr bwMode="auto">
          <a:xfrm>
            <a:off x="9149981" y="3173139"/>
            <a:ext cx="2861733" cy="70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AU" altLang="en-US" sz="1900" b="1" dirty="0" smtClean="0">
                <a:solidFill>
                  <a:srgbClr val="FF0000"/>
                </a:solidFill>
              </a:rPr>
              <a:t>High developmental vulnerability</a:t>
            </a:r>
            <a:endParaRPr lang="en-AU" altLang="en-US" sz="19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7888" y="3337352"/>
            <a:ext cx="10801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1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4072" y="4922279"/>
            <a:ext cx="10801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370148" y="42014"/>
            <a:ext cx="10515600" cy="1325563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What does the AEDC tell us?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0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8467" y="5956301"/>
            <a:ext cx="12192000" cy="9334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>
              <a:solidFill>
                <a:schemeClr val="tx1"/>
              </a:solidFill>
            </a:endParaRPr>
          </a:p>
        </p:txBody>
      </p:sp>
      <p:sp>
        <p:nvSpPr>
          <p:cNvPr id="9222" name="Rectangle 1"/>
          <p:cNvSpPr>
            <a:spLocks noChangeArrowheads="1"/>
          </p:cNvSpPr>
          <p:nvPr/>
        </p:nvSpPr>
        <p:spPr bwMode="auto">
          <a:xfrm>
            <a:off x="277288" y="3716874"/>
            <a:ext cx="11654367" cy="143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charset="0"/>
              <a:buChar char="•"/>
              <a:defRPr sz="2400">
                <a:solidFill>
                  <a:srgbClr val="000000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charset="0"/>
              <a:buChar char="–"/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AU" altLang="en-US" sz="4300" b="1" i="1" dirty="0">
                <a:solidFill>
                  <a:schemeClr val="accent5">
                    <a:lumMod val="75000"/>
                  </a:schemeClr>
                </a:solidFill>
              </a:rPr>
              <a:t>What is it about where you live that makes a difference to child development?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316567"/>
            <a:ext cx="4512733" cy="191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6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Title 7"/>
          <p:cNvSpPr>
            <a:spLocks noGrp="1"/>
          </p:cNvSpPr>
          <p:nvPr>
            <p:ph type="title"/>
          </p:nvPr>
        </p:nvSpPr>
        <p:spPr>
          <a:xfrm>
            <a:off x="331168" y="220120"/>
            <a:ext cx="9889067" cy="762000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The Project Team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983" y="982120"/>
            <a:ext cx="6835148" cy="5509196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8" rIns="91430" bIns="45718" rtlCol="0" anchor="ctr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AU" altLang="en-US" sz="2400" b="1" dirty="0" smtClean="0">
                <a:solidFill>
                  <a:srgbClr val="000000"/>
                </a:solidFill>
              </a:rPr>
              <a:t>Chief Investigators: </a:t>
            </a:r>
            <a:endParaRPr lang="en-AU" altLang="en-US" sz="2400" b="1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en-AU" altLang="en-US" sz="2000" dirty="0">
                <a:solidFill>
                  <a:srgbClr val="000000"/>
                </a:solidFill>
              </a:rPr>
              <a:t>Prof Sharon Goldfeld 		(VIC)</a:t>
            </a:r>
          </a:p>
          <a:p>
            <a:pPr defTabSz="914400">
              <a:defRPr/>
            </a:pPr>
            <a:r>
              <a:rPr lang="en-AU" altLang="en-US" sz="2000" dirty="0">
                <a:solidFill>
                  <a:srgbClr val="000000"/>
                </a:solidFill>
              </a:rPr>
              <a:t>Prof Ilan Katz 		</a:t>
            </a:r>
            <a:r>
              <a:rPr lang="en-AU" altLang="en-US" sz="2000" dirty="0" smtClean="0">
                <a:solidFill>
                  <a:srgbClr val="000000"/>
                </a:solidFill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</a:rPr>
              <a:t>NSW)</a:t>
            </a:r>
          </a:p>
          <a:p>
            <a:pPr defTabSz="914400">
              <a:defRPr/>
            </a:pPr>
            <a:r>
              <a:rPr lang="en-AU" altLang="en-US" sz="2000" dirty="0">
                <a:solidFill>
                  <a:srgbClr val="000000"/>
                </a:solidFill>
              </a:rPr>
              <a:t>Prof Rob Tanton 		</a:t>
            </a:r>
            <a:r>
              <a:rPr lang="en-AU" altLang="en-US" sz="2000" dirty="0" smtClean="0">
                <a:solidFill>
                  <a:srgbClr val="000000"/>
                </a:solidFill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</a:rPr>
              <a:t>ACT)</a:t>
            </a:r>
          </a:p>
          <a:p>
            <a:pPr defTabSz="914400">
              <a:defRPr/>
            </a:pPr>
            <a:r>
              <a:rPr lang="en-AU" altLang="en-US" sz="2000" dirty="0">
                <a:solidFill>
                  <a:srgbClr val="000000"/>
                </a:solidFill>
              </a:rPr>
              <a:t>A/Prof Sally Brinkman 	</a:t>
            </a:r>
            <a:r>
              <a:rPr lang="en-AU" altLang="en-US" sz="2000" dirty="0" smtClean="0">
                <a:solidFill>
                  <a:srgbClr val="000000"/>
                </a:solidFill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</a:rPr>
              <a:t>SA)</a:t>
            </a:r>
          </a:p>
          <a:p>
            <a:pPr defTabSz="914400">
              <a:defRPr/>
            </a:pPr>
            <a:r>
              <a:rPr lang="en-AU" altLang="en-US" sz="2000" dirty="0">
                <a:solidFill>
                  <a:srgbClr val="000000"/>
                </a:solidFill>
              </a:rPr>
              <a:t>A/Prof Geoff Woolcock 	</a:t>
            </a:r>
            <a:r>
              <a:rPr lang="en-AU" altLang="en-US" sz="2000" dirty="0" smtClean="0">
                <a:solidFill>
                  <a:srgbClr val="000000"/>
                </a:solidFill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</a:rPr>
              <a:t>QLD) </a:t>
            </a:r>
          </a:p>
          <a:p>
            <a:pPr defTabSz="914400">
              <a:defRPr/>
            </a:pPr>
            <a:r>
              <a:rPr lang="en-AU" altLang="en-US" sz="2000" dirty="0">
                <a:solidFill>
                  <a:srgbClr val="000000"/>
                </a:solidFill>
              </a:rPr>
              <a:t>Prof Billie Giles-</a:t>
            </a:r>
            <a:r>
              <a:rPr lang="en-AU" altLang="en-US" sz="2000" dirty="0" err="1">
                <a:solidFill>
                  <a:srgbClr val="000000"/>
                </a:solidFill>
              </a:rPr>
              <a:t>Corti</a:t>
            </a:r>
            <a:r>
              <a:rPr lang="en-AU" altLang="en-US" sz="2000" dirty="0">
                <a:solidFill>
                  <a:srgbClr val="000000"/>
                </a:solidFill>
              </a:rPr>
              <a:t> 		(VIC)</a:t>
            </a:r>
          </a:p>
          <a:p>
            <a:pPr defTabSz="914400">
              <a:lnSpc>
                <a:spcPct val="150000"/>
              </a:lnSpc>
            </a:pPr>
            <a:r>
              <a:rPr lang="en-AU" altLang="en-US" sz="2400" b="1" dirty="0" smtClean="0">
                <a:solidFill>
                  <a:srgbClr val="000000"/>
                </a:solidFill>
                <a:cs typeface="Open Sans" panose="020B0606030504020204" pitchFamily="34" charset="0"/>
              </a:rPr>
              <a:t>Researchers:</a:t>
            </a:r>
            <a:endParaRPr lang="en-AU" altLang="en-US" sz="2400" b="1" dirty="0">
              <a:solidFill>
                <a:srgbClr val="000000"/>
              </a:solidFill>
              <a:cs typeface="Open Sans" panose="020B0606030504020204" pitchFamily="34" charset="0"/>
            </a:endParaRPr>
          </a:p>
          <a:p>
            <a:pPr defTabSz="914400"/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Dr Karen Villanueva   		(VIC)</a:t>
            </a:r>
          </a:p>
          <a:p>
            <a:pPr defTabSz="914400"/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Ms Anna Jones 	     </a:t>
            </a:r>
            <a:r>
              <a:rPr lang="en-AU" altLang="en-US" sz="2000" dirty="0" smtClean="0">
                <a:solidFill>
                  <a:srgbClr val="000000"/>
                </a:solidFill>
                <a:cs typeface="Open Sans" panose="020B0606030504020204" pitchFamily="34" charset="0"/>
              </a:rPr>
              <a:t>		(NSW)</a:t>
            </a:r>
          </a:p>
          <a:p>
            <a:pPr defTabSz="914400"/>
            <a:r>
              <a:rPr lang="en-AU" altLang="en-US" sz="2000" dirty="0" smtClean="0">
                <a:solidFill>
                  <a:srgbClr val="000000"/>
                </a:solidFill>
                <a:cs typeface="Open Sans" panose="020B0606030504020204" pitchFamily="34" charset="0"/>
              </a:rPr>
              <a:t>Dr Lain Dare 			(ACT)</a:t>
            </a:r>
          </a:p>
          <a:p>
            <a:pPr defTabSz="914400"/>
            <a:r>
              <a:rPr lang="en-AU" altLang="en-US" sz="2000" dirty="0" smtClean="0">
                <a:solidFill>
                  <a:srgbClr val="000000"/>
                </a:solidFill>
                <a:cs typeface="Open Sans" panose="020B0606030504020204" pitchFamily="34" charset="0"/>
              </a:rPr>
              <a:t>Ms </a:t>
            </a:r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Ashleigh Wilson	</a:t>
            </a:r>
            <a:r>
              <a:rPr lang="en-AU" altLang="en-US" sz="2000" dirty="0" smtClean="0">
                <a:solidFill>
                  <a:srgbClr val="000000"/>
                </a:solidFill>
                <a:cs typeface="Open Sans" panose="020B0606030504020204" pitchFamily="34" charset="0"/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SA)</a:t>
            </a:r>
          </a:p>
          <a:p>
            <a:pPr defTabSz="914400"/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Ms Genevieve Smith   	</a:t>
            </a:r>
            <a:r>
              <a:rPr lang="en-AU" altLang="en-US" sz="2000" dirty="0" smtClean="0">
                <a:solidFill>
                  <a:srgbClr val="000000"/>
                </a:solidFill>
                <a:cs typeface="Open Sans" panose="020B0606030504020204" pitchFamily="34" charset="0"/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QLD)</a:t>
            </a:r>
          </a:p>
          <a:p>
            <a:pPr defTabSz="914400"/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Ms Ju-Lin Lee 		</a:t>
            </a:r>
            <a:r>
              <a:rPr lang="en-AU" altLang="en-US" sz="2000" dirty="0" smtClean="0">
                <a:solidFill>
                  <a:srgbClr val="000000"/>
                </a:solidFill>
                <a:cs typeface="Open Sans" panose="020B0606030504020204" pitchFamily="34" charset="0"/>
              </a:rPr>
              <a:t>	(</a:t>
            </a:r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VIC)</a:t>
            </a:r>
          </a:p>
          <a:p>
            <a:pPr defTabSz="914400"/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Ms Michelle Tennant		(VIC)</a:t>
            </a:r>
          </a:p>
          <a:p>
            <a:pPr defTabSz="914400"/>
            <a:r>
              <a:rPr lang="en-AU" altLang="en-US" sz="2000" dirty="0">
                <a:solidFill>
                  <a:srgbClr val="000000"/>
                </a:solidFill>
                <a:cs typeface="Open Sans" panose="020B0606030504020204" pitchFamily="34" charset="0"/>
              </a:rPr>
              <a:t>Ms Rachel Robinson		(VIC)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5960" y="1925706"/>
            <a:ext cx="2130399" cy="3180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401218"/>
            <a:ext cx="3907512" cy="26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68" y="4133373"/>
            <a:ext cx="4064808" cy="20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6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62468" name="Title 7"/>
          <p:cNvSpPr>
            <a:spLocks noGrp="1"/>
          </p:cNvSpPr>
          <p:nvPr>
            <p:ph type="title"/>
          </p:nvPr>
        </p:nvSpPr>
        <p:spPr>
          <a:xfrm>
            <a:off x="64500" y="170683"/>
            <a:ext cx="9889067" cy="762000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The Project Partners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51384" y="1268760"/>
            <a:ext cx="10729192" cy="5184575"/>
            <a:chOff x="878700" y="1596033"/>
            <a:chExt cx="10024575" cy="476187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801" y="2683987"/>
              <a:ext cx="1492251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5788" y="5236204"/>
              <a:ext cx="1166813" cy="103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The Childrens.JPG"/>
            <p:cNvPicPr>
              <a:picLocks noChangeAspect="1" noChangeArrowheads="1"/>
            </p:cNvPicPr>
            <p:nvPr/>
          </p:nvPicPr>
          <p:blipFill>
            <a:blip r:embed="rId5" r:link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272" y="1596033"/>
              <a:ext cx="3082925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 descr="http://brand.ubc.ca/files/2012/07/UBCLogo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20" t="9975" r="32117" b="11943"/>
            <a:stretch>
              <a:fillRect/>
            </a:stretch>
          </p:blipFill>
          <p:spPr bwMode="auto">
            <a:xfrm>
              <a:off x="1002543" y="2795617"/>
              <a:ext cx="901700" cy="103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 descr="img_site-logo-desktop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617" y="5425130"/>
              <a:ext cx="1600200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 descr="MSVU-LOGO_CMYK.pdf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863" y="2758313"/>
              <a:ext cx="1724025" cy="552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5" descr="2014_UC_inline_CMYK.jp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919" y="1646237"/>
              <a:ext cx="2012951" cy="83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" descr="UWA Logo.pdf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375" y="1829602"/>
              <a:ext cx="2162175" cy="49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859" y="3776645"/>
              <a:ext cx="2020888" cy="414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700" y="5751355"/>
              <a:ext cx="254317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6" descr="ACTGov_CS_inline_293.eps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519" y="4677611"/>
              <a:ext cx="1247775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2" descr="cid:image005.png@01D00B17.C1DB6A40"/>
            <p:cNvPicPr>
              <a:picLocks noChangeAspect="1" noChangeArrowheads="1"/>
            </p:cNvPicPr>
            <p:nvPr/>
          </p:nvPicPr>
          <p:blipFill>
            <a:blip r:embed="rId15" r:link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969" y="6021359"/>
              <a:ext cx="3535363" cy="336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3" descr="cid:image001.png@01D00B17.C1DB6A40"/>
            <p:cNvPicPr>
              <a:picLocks noChangeAspect="1" noChangeArrowheads="1"/>
            </p:cNvPicPr>
            <p:nvPr/>
          </p:nvPicPr>
          <p:blipFill>
            <a:blip r:embed="rId17" r:link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723" y="5642739"/>
              <a:ext cx="2971800" cy="30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4" descr="qld-dete-logo.png"/>
            <p:cNvPicPr>
              <a:picLocks noChangeAspect="1" noChangeArrowheads="1"/>
            </p:cNvPicPr>
            <p:nvPr/>
          </p:nvPicPr>
          <p:blipFill>
            <a:blip r:embed="rId19" r:link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1587" y="3718680"/>
              <a:ext cx="1428751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821" y="3668006"/>
              <a:ext cx="1935163" cy="70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806" y="2810705"/>
              <a:ext cx="1357313" cy="50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9580" y="1731571"/>
              <a:ext cx="1443037" cy="528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703" y="4601411"/>
              <a:ext cx="26193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17" descr="DECD_rgb_V.jpg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0384" y="3504038"/>
              <a:ext cx="1620837" cy="1620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7975" y="2711891"/>
              <a:ext cx="1765300" cy="687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42698" y="402981"/>
            <a:ext cx="27908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6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0"/>
    </mc:Choice>
    <mc:Fallback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3231817" y="244731"/>
            <a:ext cx="7064027" cy="6629400"/>
            <a:chOff x="1603486" y="11777"/>
            <a:chExt cx="6629400" cy="66294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9" name="Oval 18"/>
            <p:cNvSpPr/>
            <p:nvPr/>
          </p:nvSpPr>
          <p:spPr>
            <a:xfrm>
              <a:off x="1603486" y="11777"/>
              <a:ext cx="6629400" cy="66294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Oval 4"/>
            <p:cNvSpPr/>
            <p:nvPr/>
          </p:nvSpPr>
          <p:spPr>
            <a:xfrm>
              <a:off x="3802433" y="216024"/>
              <a:ext cx="2200003" cy="66294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28016" tIns="128016" rIns="128016" bIns="128016" spcCol="1270" anchor="ctr"/>
            <a:lstStyle/>
            <a:p>
              <a:pPr algn="ctr" defTabSz="79998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1800" dirty="0">
                  <a:solidFill>
                    <a:prstClr val="white"/>
                  </a:solidFill>
                </a:rPr>
                <a:t>State &amp; federal government policies</a:t>
              </a:r>
            </a:p>
          </p:txBody>
        </p:sp>
      </p:grpSp>
      <p:grpSp>
        <p:nvGrpSpPr>
          <p:cNvPr id="3" name="Group 6"/>
          <p:cNvGrpSpPr/>
          <p:nvPr/>
        </p:nvGrpSpPr>
        <p:grpSpPr>
          <a:xfrm>
            <a:off x="3887566" y="1088590"/>
            <a:ext cx="5634991" cy="5634991"/>
            <a:chOff x="1968823" y="994409"/>
            <a:chExt cx="5634990" cy="563499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7" name="Oval 16"/>
            <p:cNvSpPr/>
            <p:nvPr/>
          </p:nvSpPr>
          <p:spPr>
            <a:xfrm>
              <a:off x="1968823" y="994409"/>
              <a:ext cx="5634990" cy="563499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76561"/>
                <a:satOff val="-1098"/>
                <a:lumOff val="6404"/>
                <a:alphaOff val="0"/>
              </a:schemeClr>
            </a:fillRef>
            <a:effectRef idx="2">
              <a:schemeClr val="accent1">
                <a:shade val="80000"/>
                <a:hueOff val="76561"/>
                <a:satOff val="-1098"/>
                <a:lumOff val="64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6"/>
            <p:cNvSpPr/>
            <p:nvPr/>
          </p:nvSpPr>
          <p:spPr>
            <a:xfrm>
              <a:off x="3571273" y="1218084"/>
              <a:ext cx="2430089" cy="64802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28016" tIns="128016" rIns="128016" bIns="128016" spcCol="1270" anchor="ctr"/>
            <a:lstStyle/>
            <a:p>
              <a:pPr algn="ctr" defTabSz="79998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1800" dirty="0" smtClean="0">
                  <a:solidFill>
                    <a:prstClr val="white"/>
                  </a:solidFill>
                </a:rPr>
                <a:t>   Local </a:t>
              </a:r>
              <a:r>
                <a:rPr lang="en-AU" sz="1800" dirty="0">
                  <a:solidFill>
                    <a:prstClr val="white"/>
                  </a:solidFill>
                </a:rPr>
                <a:t>Government</a:t>
              </a:r>
            </a:p>
            <a:p>
              <a:pPr algn="ctr" defTabSz="79998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AU" sz="18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7"/>
          <p:cNvGrpSpPr/>
          <p:nvPr/>
        </p:nvGrpSpPr>
        <p:grpSpPr>
          <a:xfrm>
            <a:off x="4396236" y="1960283"/>
            <a:ext cx="4640580" cy="4640580"/>
            <a:chOff x="2524807" y="1988819"/>
            <a:chExt cx="4640580" cy="4640580"/>
          </a:xfrm>
          <a:solidFill>
            <a:srgbClr val="FFE699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5" name="Oval 14"/>
            <p:cNvSpPr/>
            <p:nvPr/>
          </p:nvSpPr>
          <p:spPr>
            <a:xfrm>
              <a:off x="2524807" y="1988819"/>
              <a:ext cx="4640580" cy="4640580"/>
            </a:xfrm>
            <a:prstGeom prst="ellipse">
              <a:avLst/>
            </a:prstGeom>
            <a:solidFill>
              <a:srgbClr val="FF9900"/>
            </a:solidFill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shade val="80000"/>
                <a:hueOff val="153123"/>
                <a:satOff val="-2196"/>
                <a:lumOff val="1280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8"/>
            <p:cNvSpPr/>
            <p:nvPr/>
          </p:nvSpPr>
          <p:spPr>
            <a:xfrm>
              <a:off x="4027307" y="2097922"/>
              <a:ext cx="2401500" cy="640400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2240" tIns="142240" rIns="142240" bIns="142240" spcCol="1270" anchor="ctr"/>
            <a:lstStyle/>
            <a:p>
              <a:pPr defTabSz="888868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2000" dirty="0">
                  <a:solidFill>
                    <a:prstClr val="white"/>
                  </a:solidFill>
                </a:rPr>
                <a:t>Community</a:t>
              </a:r>
              <a:endParaRPr lang="en-AU" sz="1100" dirty="0">
                <a:solidFill>
                  <a:prstClr val="white"/>
                </a:solidFill>
              </a:endParaRPr>
            </a:p>
          </p:txBody>
        </p:sp>
      </p:grpSp>
      <p:sp>
        <p:nvSpPr>
          <p:cNvPr id="117776" name="TextBox 23"/>
          <p:cNvSpPr txBox="1">
            <a:spLocks noChangeArrowheads="1"/>
          </p:cNvSpPr>
          <p:nvPr/>
        </p:nvSpPr>
        <p:spPr bwMode="auto">
          <a:xfrm>
            <a:off x="188774" y="6094785"/>
            <a:ext cx="2019283" cy="64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8" rIns="91430" bIns="4571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Kids in Communities </a:t>
            </a:r>
            <a:r>
              <a:rPr lang="en-AU" altLang="en-US" sz="1200" dirty="0" smtClean="0">
                <a:solidFill>
                  <a:prstClr val="black"/>
                </a:solidFill>
                <a:latin typeface="Arial" panose="020B0604020202020204" pitchFamily="34" charset="0"/>
              </a:rPr>
              <a:t>Study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1200" dirty="0" smtClean="0">
                <a:solidFill>
                  <a:prstClr val="black"/>
                </a:solidFill>
                <a:latin typeface="Arial" panose="020B0604020202020204" pitchFamily="34" charset="0"/>
              </a:rPr>
              <a:t>Goldfeld </a:t>
            </a:r>
            <a:r>
              <a:rPr lang="en-AU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at al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AU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Social Indicators, 2014</a:t>
            </a:r>
          </a:p>
        </p:txBody>
      </p:sp>
      <p:grpSp>
        <p:nvGrpSpPr>
          <p:cNvPr id="6" name="Group 8"/>
          <p:cNvGrpSpPr/>
          <p:nvPr/>
        </p:nvGrpSpPr>
        <p:grpSpPr>
          <a:xfrm>
            <a:off x="5285086" y="3982665"/>
            <a:ext cx="2858671" cy="2600595"/>
            <a:chOff x="3407794" y="4028805"/>
            <a:chExt cx="2858670" cy="2600594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3" name="Oval 12"/>
            <p:cNvSpPr/>
            <p:nvPr/>
          </p:nvSpPr>
          <p:spPr>
            <a:xfrm>
              <a:off x="3407794" y="4028805"/>
              <a:ext cx="2858670" cy="2600594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229684"/>
                <a:satOff val="-3294"/>
                <a:lumOff val="19211"/>
                <a:alphaOff val="0"/>
              </a:schemeClr>
            </a:fillRef>
            <a:effectRef idx="2">
              <a:schemeClr val="accent1">
                <a:shade val="80000"/>
                <a:hueOff val="229684"/>
                <a:satOff val="-3294"/>
                <a:lumOff val="1921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10"/>
            <p:cNvSpPr/>
            <p:nvPr/>
          </p:nvSpPr>
          <p:spPr>
            <a:xfrm>
              <a:off x="4211634" y="4238499"/>
              <a:ext cx="1543681" cy="4681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2240" tIns="142240" rIns="142240" bIns="142240" spcCol="1270" anchor="ctr"/>
            <a:lstStyle/>
            <a:p>
              <a:pPr defTabSz="888868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2000" dirty="0">
                  <a:solidFill>
                    <a:prstClr val="white"/>
                  </a:solidFill>
                </a:rPr>
                <a:t>Family </a:t>
              </a: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5914526" y="4734863"/>
            <a:ext cx="1698611" cy="1521103"/>
            <a:chOff x="3954470" y="5190185"/>
            <a:chExt cx="1698611" cy="1521102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1" name="Oval 10"/>
            <p:cNvSpPr/>
            <p:nvPr/>
          </p:nvSpPr>
          <p:spPr>
            <a:xfrm>
              <a:off x="3954470" y="5190185"/>
              <a:ext cx="1698611" cy="1521102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306246"/>
                <a:satOff val="-4392"/>
                <a:lumOff val="25615"/>
                <a:alphaOff val="0"/>
              </a:schemeClr>
            </a:fillRef>
            <a:effectRef idx="2">
              <a:schemeClr val="accent1">
                <a:shade val="80000"/>
                <a:hueOff val="306246"/>
                <a:satOff val="-4392"/>
                <a:lumOff val="2561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12"/>
            <p:cNvSpPr/>
            <p:nvPr/>
          </p:nvSpPr>
          <p:spPr>
            <a:xfrm>
              <a:off x="4325122" y="5673883"/>
              <a:ext cx="1201099" cy="76055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42240" tIns="142240" rIns="142240" bIns="142240" spcCol="1270" anchor="ctr"/>
            <a:lstStyle/>
            <a:p>
              <a:pPr defTabSz="888868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2000" dirty="0">
                  <a:solidFill>
                    <a:prstClr val="white"/>
                  </a:solidFill>
                </a:rPr>
                <a:t>Child</a:t>
              </a:r>
            </a:p>
          </p:txBody>
        </p:sp>
      </p:grpSp>
      <p:sp>
        <p:nvSpPr>
          <p:cNvPr id="117770" name="Rectangle 2"/>
          <p:cNvSpPr>
            <a:spLocks noChangeArrowheads="1"/>
          </p:cNvSpPr>
          <p:nvPr/>
        </p:nvSpPr>
        <p:spPr bwMode="auto">
          <a:xfrm>
            <a:off x="5635541" y="1547437"/>
            <a:ext cx="2705100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  <a:t>     Governance domain:</a:t>
            </a:r>
            <a:r>
              <a:rPr lang="en-AU" altLang="en-US" sz="1200" dirty="0">
                <a:solidFill>
                  <a:srgbClr val="002060"/>
                </a:solidFill>
                <a:latin typeface="Futura T Light Oblique"/>
              </a:rPr>
              <a:t/>
            </a:r>
            <a:br>
              <a:rPr lang="en-AU" altLang="en-US" sz="1200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200" dirty="0">
                <a:solidFill>
                  <a:srgbClr val="002060"/>
                </a:solidFill>
                <a:latin typeface="Futura T Light Oblique"/>
              </a:rPr>
              <a:t>     Governance structures  &amp; policies</a:t>
            </a:r>
            <a:endParaRPr lang="en-US" altLang="en-US" sz="1200" dirty="0">
              <a:solidFill>
                <a:srgbClr val="002060"/>
              </a:solidFill>
              <a:latin typeface="Futura T Light Oblique"/>
            </a:endParaRPr>
          </a:p>
        </p:txBody>
      </p:sp>
      <p:sp>
        <p:nvSpPr>
          <p:cNvPr id="117771" name="Rectangle 3"/>
          <p:cNvSpPr>
            <a:spLocks noChangeArrowheads="1"/>
          </p:cNvSpPr>
          <p:nvPr/>
        </p:nvSpPr>
        <p:spPr bwMode="auto">
          <a:xfrm>
            <a:off x="4924434" y="2716870"/>
            <a:ext cx="134923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altLang="en-US" sz="1300" b="1" i="1" dirty="0">
                <a:solidFill>
                  <a:srgbClr val="002060"/>
                </a:solidFill>
                <a:latin typeface="Futura T Light Oblique"/>
              </a:rPr>
              <a:t>Service domain:</a:t>
            </a:r>
            <a: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  <a:t/>
            </a:r>
            <a:b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Quantity, quality, access and coordination of services</a:t>
            </a:r>
            <a:endParaRPr lang="en-US" altLang="en-US" sz="1100" dirty="0">
              <a:solidFill>
                <a:srgbClr val="002060"/>
              </a:solidFill>
              <a:latin typeface="Futura T Light Oblique"/>
            </a:endParaRPr>
          </a:p>
        </p:txBody>
      </p:sp>
      <p:sp>
        <p:nvSpPr>
          <p:cNvPr id="117772" name="Rectangle 4"/>
          <p:cNvSpPr>
            <a:spLocks noChangeArrowheads="1"/>
          </p:cNvSpPr>
          <p:nvPr/>
        </p:nvSpPr>
        <p:spPr bwMode="auto">
          <a:xfrm>
            <a:off x="6077712" y="2539359"/>
            <a:ext cx="1390651" cy="91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altLang="en-US" sz="1300" b="1" i="1" dirty="0">
                <a:solidFill>
                  <a:srgbClr val="002060"/>
                </a:solidFill>
                <a:latin typeface="Futura T Light Oblique"/>
              </a:rPr>
              <a:t>Social domain:</a:t>
            </a:r>
            <a: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  <a:t/>
            </a:r>
            <a:b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Social capital, neighbourhood, attachment, crime, trust, </a:t>
            </a:r>
            <a:r>
              <a:rPr lang="en-AU" altLang="en-US" sz="1100" dirty="0" smtClean="0">
                <a:solidFill>
                  <a:srgbClr val="002060"/>
                </a:solidFill>
                <a:latin typeface="Futura T Light Oblique"/>
              </a:rPr>
              <a:t>safety</a:t>
            </a:r>
            <a:endParaRPr lang="en-US" altLang="en-US" sz="1100" dirty="0">
              <a:solidFill>
                <a:srgbClr val="002060"/>
              </a:solidFill>
              <a:latin typeface="Futura T Light Oblique"/>
            </a:endParaRPr>
          </a:p>
        </p:txBody>
      </p:sp>
      <p:sp>
        <p:nvSpPr>
          <p:cNvPr id="117773" name="Rectangle 5"/>
          <p:cNvSpPr>
            <a:spLocks noChangeArrowheads="1"/>
          </p:cNvSpPr>
          <p:nvPr/>
        </p:nvSpPr>
        <p:spPr bwMode="auto">
          <a:xfrm>
            <a:off x="4529358" y="3925238"/>
            <a:ext cx="12668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altLang="en-US" sz="1300" b="1" i="1" dirty="0">
                <a:solidFill>
                  <a:srgbClr val="002060"/>
                </a:solidFill>
                <a:latin typeface="Futura T Light Oblique"/>
              </a:rPr>
              <a:t>Physical domain:</a:t>
            </a:r>
            <a:r>
              <a:rPr lang="en-AU" altLang="en-US" sz="1100" b="1" i="1" dirty="0">
                <a:solidFill>
                  <a:srgbClr val="002060"/>
                </a:solidFill>
                <a:latin typeface="Futura T Light Oblique"/>
              </a:rPr>
              <a:t/>
            </a:r>
            <a:br>
              <a:rPr lang="en-AU" altLang="en-US" sz="1100" b="1" i="1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Parks, public transport, </a:t>
            </a:r>
            <a:br>
              <a:rPr lang="en-AU" altLang="en-US" sz="1100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 smtClean="0">
                <a:solidFill>
                  <a:srgbClr val="002060"/>
                </a:solidFill>
                <a:latin typeface="Futura T Light Oblique"/>
              </a:rPr>
              <a:t>road </a:t>
            </a: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safety, </a:t>
            </a:r>
            <a:br>
              <a:rPr lang="en-AU" altLang="en-US" sz="1100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housing</a:t>
            </a:r>
            <a:endParaRPr lang="en-US" altLang="en-US" sz="1100" dirty="0">
              <a:solidFill>
                <a:srgbClr val="002060"/>
              </a:solidFill>
              <a:latin typeface="Futura T Light Oblique"/>
            </a:endParaRPr>
          </a:p>
        </p:txBody>
      </p:sp>
      <p:sp>
        <p:nvSpPr>
          <p:cNvPr id="117774" name="Rectangle 6"/>
          <p:cNvSpPr>
            <a:spLocks noChangeArrowheads="1"/>
          </p:cNvSpPr>
          <p:nvPr/>
        </p:nvSpPr>
        <p:spPr bwMode="auto">
          <a:xfrm>
            <a:off x="7422922" y="2759569"/>
            <a:ext cx="14398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altLang="en-US" sz="1300" b="1" i="1" dirty="0">
                <a:solidFill>
                  <a:srgbClr val="002060"/>
                </a:solidFill>
                <a:latin typeface="Futura T Light Oblique"/>
              </a:rPr>
              <a:t>Governance domain:</a:t>
            </a:r>
            <a:r>
              <a:rPr lang="en-AU" altLang="en-US" sz="1100" b="1" i="1" dirty="0">
                <a:solidFill>
                  <a:srgbClr val="002060"/>
                </a:solidFill>
                <a:latin typeface="Futura T Light Oblique"/>
              </a:rPr>
              <a:t/>
            </a:r>
            <a:br>
              <a:rPr lang="en-AU" altLang="en-US" sz="1100" b="1" i="1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Citizen engagement</a:t>
            </a:r>
            <a:endParaRPr lang="en-US" altLang="en-US" sz="1100" dirty="0">
              <a:solidFill>
                <a:srgbClr val="002060"/>
              </a:solidFill>
              <a:latin typeface="Futura T Light Oblique"/>
            </a:endParaRPr>
          </a:p>
        </p:txBody>
      </p:sp>
      <p:sp>
        <p:nvSpPr>
          <p:cNvPr id="117775" name="Rectangle 7"/>
          <p:cNvSpPr>
            <a:spLocks noChangeArrowheads="1"/>
          </p:cNvSpPr>
          <p:nvPr/>
        </p:nvSpPr>
        <p:spPr bwMode="auto">
          <a:xfrm>
            <a:off x="7534668" y="3601896"/>
            <a:ext cx="1551627" cy="96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8" rIns="91430" bIns="45718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AU" altLang="en-US" sz="1300" b="1" i="1" dirty="0">
                <a:solidFill>
                  <a:srgbClr val="002060"/>
                </a:solidFill>
                <a:latin typeface="Futura T Light Oblique"/>
              </a:rPr>
              <a:t>Socio-economic domain:</a:t>
            </a:r>
            <a: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  <a:t/>
            </a:r>
            <a:br>
              <a:rPr lang="en-AU" altLang="en-US" sz="1200" b="1" i="1" dirty="0">
                <a:solidFill>
                  <a:srgbClr val="002060"/>
                </a:solidFill>
                <a:latin typeface="Futura T Light Oblique"/>
              </a:rPr>
            </a:br>
            <a:r>
              <a:rPr lang="en-AU" altLang="en-US" sz="1100" dirty="0">
                <a:solidFill>
                  <a:srgbClr val="002060"/>
                </a:solidFill>
                <a:latin typeface="Futura T Light Oblique"/>
              </a:rPr>
              <a:t>Community SES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7" name="Picture 26" descr="KiC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4082" y="5979112"/>
            <a:ext cx="1721223" cy="76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3354" y="431580"/>
            <a:ext cx="3328932" cy="4031869"/>
          </a:xfrm>
          <a:prstGeom prst="rect">
            <a:avLst/>
          </a:prstGeom>
          <a:noFill/>
        </p:spPr>
        <p:txBody>
          <a:bodyPr wrap="square" lIns="91430" tIns="45718" rIns="91430" bIns="45718" rtlCol="0">
            <a:spAutoFit/>
          </a:bodyPr>
          <a:lstStyle/>
          <a:p>
            <a:pPr defTabSz="914400"/>
            <a:r>
              <a:rPr lang="en-AU" sz="3200" dirty="0" smtClean="0">
                <a:solidFill>
                  <a:prstClr val="black"/>
                </a:solidFill>
                <a:latin typeface="Futura T Light Oblique"/>
              </a:rPr>
              <a:t>Based on AEDC data, </a:t>
            </a:r>
            <a:r>
              <a:rPr lang="en-AU" sz="3200" dirty="0" err="1" smtClean="0">
                <a:solidFill>
                  <a:prstClr val="black"/>
                </a:solidFill>
                <a:latin typeface="Futura T Light Oblique"/>
              </a:rPr>
              <a:t>KiCS</a:t>
            </a:r>
            <a:r>
              <a:rPr lang="en-AU" sz="3200" dirty="0" smtClean="0">
                <a:solidFill>
                  <a:prstClr val="black"/>
                </a:solidFill>
                <a:latin typeface="Futura T Light Oblique"/>
              </a:rPr>
              <a:t> is looking at community-level factors: </a:t>
            </a:r>
            <a:br>
              <a:rPr lang="en-AU" sz="3200" dirty="0" smtClean="0">
                <a:solidFill>
                  <a:prstClr val="black"/>
                </a:solidFill>
                <a:latin typeface="Futura T Light Oblique"/>
              </a:rPr>
            </a:br>
            <a:r>
              <a:rPr lang="en-AU" sz="3200" dirty="0" smtClean="0">
                <a:solidFill>
                  <a:prstClr val="black"/>
                </a:solidFill>
                <a:latin typeface="Futura T Light Oblique"/>
              </a:rPr>
              <a:t>beyond the </a:t>
            </a:r>
          </a:p>
          <a:p>
            <a:pPr defTabSz="914400"/>
            <a:r>
              <a:rPr lang="en-AU" sz="3200" dirty="0" smtClean="0">
                <a:solidFill>
                  <a:prstClr val="black"/>
                </a:solidFill>
                <a:latin typeface="Futura T Light Oblique"/>
              </a:rPr>
              <a:t>child and family environment</a:t>
            </a:r>
            <a:endParaRPr lang="en-AU" sz="3200" dirty="0">
              <a:solidFill>
                <a:prstClr val="black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436266" y="1357521"/>
            <a:ext cx="2465540" cy="1216725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0084335" y="431580"/>
            <a:ext cx="2081344" cy="173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lang="en-US" altLang="en-US" sz="2100" b="1" dirty="0" smtClean="0"/>
              <a:t>Exploring community- level factors across five domains</a:t>
            </a:r>
            <a:endParaRPr lang="en-US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3727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3"/>
          <p:cNvSpPr txBox="1">
            <a:spLocks noChangeArrowheads="1"/>
          </p:cNvSpPr>
          <p:nvPr/>
        </p:nvSpPr>
        <p:spPr bwMode="auto">
          <a:xfrm>
            <a:off x="0" y="6212422"/>
            <a:ext cx="12192000" cy="49242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lang="en-AU" altLang="en-US" smtClean="0"/>
          </a:p>
        </p:txBody>
      </p:sp>
      <p:sp>
        <p:nvSpPr>
          <p:cNvPr id="58372" name="Title 7"/>
          <p:cNvSpPr>
            <a:spLocks noGrp="1"/>
          </p:cNvSpPr>
          <p:nvPr>
            <p:ph type="title"/>
          </p:nvPr>
        </p:nvSpPr>
        <p:spPr>
          <a:xfrm>
            <a:off x="186175" y="308043"/>
            <a:ext cx="9889067" cy="762000"/>
          </a:xfrm>
        </p:spPr>
        <p:txBody>
          <a:bodyPr/>
          <a:lstStyle/>
          <a:p>
            <a:pPr eaLnBrk="1" hangingPunct="1"/>
            <a:r>
              <a:rPr lang="en-AU" altLang="en-US" b="1" dirty="0" smtClean="0">
                <a:solidFill>
                  <a:schemeClr val="accent5"/>
                </a:solidFill>
              </a:rPr>
              <a:t>Community-level influences</a:t>
            </a:r>
            <a:endParaRPr lang="en-US" altLang="en-US" b="1" dirty="0" smtClean="0">
              <a:solidFill>
                <a:schemeClr val="accent5"/>
              </a:solidFill>
            </a:endParaRPr>
          </a:p>
        </p:txBody>
      </p:sp>
      <p:graphicFrame>
        <p:nvGraphicFramePr>
          <p:cNvPr id="3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0332649"/>
              </p:ext>
            </p:extLst>
          </p:nvPr>
        </p:nvGraphicFramePr>
        <p:xfrm>
          <a:off x="1440395" y="1289991"/>
          <a:ext cx="9215967" cy="4205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887"/>
                <a:gridCol w="6233080"/>
              </a:tblGrid>
              <a:tr h="700851"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Domains</a:t>
                      </a:r>
                    </a:p>
                  </a:txBody>
                  <a:tcPr marL="91447" marR="91447" marT="45701" marB="457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dirty="0" smtClean="0">
                          <a:solidFill>
                            <a:schemeClr val="bg1"/>
                          </a:solidFill>
                        </a:rPr>
                        <a:t>Key proposed sub-domains</a:t>
                      </a:r>
                      <a:endParaRPr lang="en-AU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47" marR="91447" marT="45701" marB="45701"/>
                </a:tc>
              </a:tr>
              <a:tr h="70100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Physical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Parks and green space, public transport,</a:t>
                      </a:r>
                      <a:r>
                        <a:rPr lang="en-AU" sz="2000" baseline="0" dirty="0" smtClean="0"/>
                        <a:t> traffic, walkability, destinations and facilities, housing and density, crime statistics, aesthetics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</a:tr>
              <a:tr h="70100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Social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Social capital, neighbourhood</a:t>
                      </a:r>
                      <a:r>
                        <a:rPr lang="en-AU" sz="2000" baseline="0" dirty="0" smtClean="0"/>
                        <a:t> attachment, crime, trust, safety, child friendliness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</a:tr>
              <a:tr h="700972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Socio-economic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Community SES, Community demographics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</a:tr>
              <a:tr h="39620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Service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Quality,</a:t>
                      </a:r>
                      <a:r>
                        <a:rPr lang="en-AU" sz="2000" baseline="0" dirty="0" smtClean="0"/>
                        <a:t> quantity, access, coordination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</a:tr>
              <a:tr h="701003"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Governance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  <a:tc>
                  <a:txBody>
                    <a:bodyPr/>
                    <a:lstStyle/>
                    <a:p>
                      <a:r>
                        <a:rPr lang="en-AU" sz="2000" dirty="0" smtClean="0"/>
                        <a:t>Citizen engagement, governance structures and policies, partnerships</a:t>
                      </a:r>
                      <a:r>
                        <a:rPr lang="en-AU" sz="2000" baseline="0" dirty="0" smtClean="0"/>
                        <a:t> </a:t>
                      </a:r>
                      <a:r>
                        <a:rPr lang="en-AU" sz="2000" baseline="0" dirty="0" err="1" smtClean="0"/>
                        <a:t>etc</a:t>
                      </a:r>
                      <a:endParaRPr lang="en-AU" sz="2000" dirty="0"/>
                    </a:p>
                  </a:txBody>
                  <a:tcPr marL="91447" marR="91447" marT="45701" marB="45701" anchor="ctr"/>
                </a:tc>
              </a:tr>
            </a:tbl>
          </a:graphicData>
        </a:graphic>
      </p:graphicFrame>
      <p:sp>
        <p:nvSpPr>
          <p:cNvPr id="58399" name="Rectangle 3"/>
          <p:cNvSpPr>
            <a:spLocks noChangeArrowheads="1"/>
          </p:cNvSpPr>
          <p:nvPr/>
        </p:nvSpPr>
        <p:spPr bwMode="auto">
          <a:xfrm>
            <a:off x="572189" y="5698694"/>
            <a:ext cx="11233151" cy="9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04" tIns="60952" rIns="121904" bIns="60952">
            <a:spAutoFit/>
          </a:bodyPr>
          <a:lstStyle>
            <a:lvl1pPr marL="457200" indent="-457200">
              <a:spcBef>
                <a:spcPct val="25000"/>
              </a:spcBef>
              <a:buClr>
                <a:schemeClr val="accent2"/>
              </a:buClr>
              <a:buSzPct val="120000"/>
              <a:buFont typeface="Arial" pitchFamily="34" charset="0"/>
              <a:buChar char="•"/>
              <a:defRPr sz="240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defTabSz="1219110" eaLnBrk="0" fontAlgn="base" hangingPunct="0">
              <a:spcBef>
                <a:spcPct val="0"/>
              </a:spcBef>
              <a:spcAft>
                <a:spcPts val="1067"/>
              </a:spcAft>
              <a:buClrTx/>
              <a:buSzTx/>
              <a:buFont typeface="Arial" pitchFamily="34" charset="0"/>
              <a:buNone/>
            </a:pPr>
            <a:r>
              <a:rPr lang="en-US" altLang="en-US" sz="19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       </a:t>
            </a:r>
            <a:r>
              <a:rPr lang="en-US" altLang="en-US" sz="16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GOLDFELD, S., WOOLCOCK, G., KATZ, I., TANTON, R., BRINKMAN, S., O’CONNOR, E., MATHEWS, T. &amp; GILES-CORTI, B. 2014. </a:t>
            </a:r>
            <a:r>
              <a:rPr lang="en-US" altLang="en-US" sz="1600" dirty="0" err="1">
                <a:latin typeface="Calibri" pitchFamily="34" charset="0"/>
                <a:ea typeface="Calibri" pitchFamily="34" charset="0"/>
                <a:cs typeface="Times New Roman" pitchFamily="18" charset="0"/>
              </a:rPr>
              <a:t>Neighbourhood</a:t>
            </a:r>
            <a:r>
              <a:rPr lang="en-US" altLang="en-US" sz="16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Effects Influencing Early Childhood Development: Conceptual Model and Trial Measurement Methodologies from the Kids in Communities Study. </a:t>
            </a:r>
            <a:r>
              <a:rPr lang="en-US" altLang="en-US" sz="1600" i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Social Indicators Research</a:t>
            </a:r>
            <a:r>
              <a:rPr lang="en-US" altLang="en-US" sz="16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,</a:t>
            </a:r>
            <a:r>
              <a:rPr lang="en-US" altLang="en-US" sz="16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1-16</a:t>
            </a:r>
            <a:r>
              <a:rPr lang="en-US" altLang="en-US" sz="19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lang="en-AU" altLang="en-US" sz="1900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4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3825</TotalTime>
  <Words>1136</Words>
  <Application>Microsoft Office PowerPoint</Application>
  <PresentationFormat>Widescreen</PresentationFormat>
  <Paragraphs>291</Paragraphs>
  <Slides>26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26</vt:i4>
      </vt:variant>
    </vt:vector>
  </HeadingPairs>
  <TitlesOfParts>
    <vt:vector size="44" baseType="lpstr">
      <vt:lpstr>MS PGothic</vt:lpstr>
      <vt:lpstr>MS PGothic</vt:lpstr>
      <vt:lpstr>Arial</vt:lpstr>
      <vt:lpstr>Calibri</vt:lpstr>
      <vt:lpstr>Calibri Light</vt:lpstr>
      <vt:lpstr>Futura T Light</vt:lpstr>
      <vt:lpstr>Futura T Light Oblique</vt:lpstr>
      <vt:lpstr>Open Sans</vt:lpstr>
      <vt:lpstr>Times New Roman</vt:lpstr>
      <vt:lpstr>Wingdings</vt:lpstr>
      <vt:lpstr>Office Theme</vt:lpstr>
      <vt:lpstr>3_Office Theme</vt:lpstr>
      <vt:lpstr>4_Office Theme</vt:lpstr>
      <vt:lpstr>5_Office Theme</vt:lpstr>
      <vt:lpstr>6_Office Theme</vt:lpstr>
      <vt:lpstr>9_Office Theme</vt:lpstr>
      <vt:lpstr>10_Office Theme</vt:lpstr>
      <vt:lpstr>11_Office Theme</vt:lpstr>
      <vt:lpstr>PowerPoint Presentation</vt:lpstr>
      <vt:lpstr>Can we make a sustainable difference to ECD?</vt:lpstr>
      <vt:lpstr>Australian Early Development Census (AEDC)</vt:lpstr>
      <vt:lpstr>What does the AEDC tell us?</vt:lpstr>
      <vt:lpstr>PowerPoint Presentation</vt:lpstr>
      <vt:lpstr>The Project Team</vt:lpstr>
      <vt:lpstr>The Project Partners</vt:lpstr>
      <vt:lpstr>PowerPoint Presentation</vt:lpstr>
      <vt:lpstr>Community-level influences</vt:lpstr>
      <vt:lpstr>Learning from extremes: off diagonal communities</vt:lpstr>
      <vt:lpstr>An example: Off-and on-diagonal communities</vt:lpstr>
      <vt:lpstr>PowerPoint Presentation</vt:lpstr>
      <vt:lpstr>Measuring the domains</vt:lpstr>
      <vt:lpstr>Qualitative data  </vt:lpstr>
      <vt:lpstr>Policy documents</vt:lpstr>
      <vt:lpstr>PowerPoint Presentation</vt:lpstr>
      <vt:lpstr>PowerPoint Presentation</vt:lpstr>
      <vt:lpstr>Hypotheses for further exploration</vt:lpstr>
      <vt:lpstr>Quantitative data  </vt:lpstr>
      <vt:lpstr>Geographic Information Systems (GIS)</vt:lpstr>
      <vt:lpstr>Desktop park auditing</vt:lpstr>
      <vt:lpstr>Service information</vt:lpstr>
      <vt:lpstr>Community survey</vt:lpstr>
      <vt:lpstr>Our approach to analyses</vt:lpstr>
      <vt:lpstr>Next steps</vt:lpstr>
      <vt:lpstr>Thank you!  Please contact us if you have any other comments  www.rch.org.au/ccch/kics/</vt:lpstr>
    </vt:vector>
  </TitlesOfParts>
  <Company>RCH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Tennant</dc:creator>
  <cp:lastModifiedBy>Sharon Goldfeld</cp:lastModifiedBy>
  <cp:revision>235</cp:revision>
  <cp:lastPrinted>2017-01-17T00:31:57Z</cp:lastPrinted>
  <dcterms:created xsi:type="dcterms:W3CDTF">2015-12-15T11:14:35Z</dcterms:created>
  <dcterms:modified xsi:type="dcterms:W3CDTF">2017-02-01T12:54:29Z</dcterms:modified>
</cp:coreProperties>
</file>